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306" r:id="rId3"/>
    <p:sldId id="309" r:id="rId4"/>
    <p:sldId id="310" r:id="rId5"/>
    <p:sldId id="262" r:id="rId6"/>
    <p:sldId id="290" r:id="rId7"/>
    <p:sldId id="291" r:id="rId8"/>
    <p:sldId id="263" r:id="rId9"/>
    <p:sldId id="265" r:id="rId10"/>
    <p:sldId id="266" r:id="rId11"/>
    <p:sldId id="307" r:id="rId12"/>
    <p:sldId id="276" r:id="rId13"/>
    <p:sldId id="275" r:id="rId14"/>
    <p:sldId id="267" r:id="rId15"/>
    <p:sldId id="268" r:id="rId16"/>
    <p:sldId id="270" r:id="rId17"/>
    <p:sldId id="271" r:id="rId18"/>
    <p:sldId id="272" r:id="rId19"/>
    <p:sldId id="292" r:id="rId20"/>
    <p:sldId id="287" r:id="rId21"/>
    <p:sldId id="280" r:id="rId22"/>
    <p:sldId id="282" r:id="rId23"/>
    <p:sldId id="304" r:id="rId24"/>
    <p:sldId id="308" r:id="rId25"/>
    <p:sldId id="30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C41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>
        <p:scale>
          <a:sx n="120" d="100"/>
          <a:sy n="120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CFD64-6AE8-45A3-B86C-262839C7EE2B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816D8-D6BF-490C-A8BA-474329DC69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253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94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37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70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9122664" y="6479679"/>
            <a:ext cx="2743200" cy="365125"/>
          </a:xfrm>
        </p:spPr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6447462"/>
            <a:ext cx="12192000" cy="71548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210065" y="155325"/>
            <a:ext cx="11818809" cy="8364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109728" y="6479679"/>
            <a:ext cx="2089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Marco Vatteroni</a:t>
            </a:r>
            <a:endParaRPr lang="en-GB" sz="140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24" y="46494"/>
            <a:ext cx="1900447" cy="62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7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76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41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45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7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2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63262-4BE4-477B-B8A8-FEDFF0FF1B5E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C7C9F-254A-4F93-9463-95A14AA8A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3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1.gif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mv@shipdexconsulting.com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hipdexconsulting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973"/>
            <a:ext cx="12192000" cy="6849272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77526" y="41120"/>
            <a:ext cx="11553567" cy="28105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72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5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185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Shipdex</a:t>
            </a:r>
            <a:r>
              <a:rPr lang="en-GB" sz="185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protocol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9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GB" sz="111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www.shipdex.com</a:t>
            </a:r>
            <a:r>
              <a:rPr lang="en-GB" sz="9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GB" sz="9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9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7659383" y="5581897"/>
            <a:ext cx="4355503" cy="1001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400" dirty="0" smtClean="0"/>
              <a:t>Marco Vatteroni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 smtClean="0"/>
              <a:t>Director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 smtClean="0"/>
              <a:t>Shipdex author &amp; technical manager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32" y="4185670"/>
            <a:ext cx="5354441" cy="1749199"/>
          </a:xfrm>
          <a:prstGeom prst="rect">
            <a:avLst/>
          </a:prstGeom>
        </p:spPr>
      </p:pic>
      <p:sp>
        <p:nvSpPr>
          <p:cNvPr id="6" name="Explosion 1 5"/>
          <p:cNvSpPr/>
          <p:nvPr/>
        </p:nvSpPr>
        <p:spPr>
          <a:xfrm>
            <a:off x="354227" y="2316162"/>
            <a:ext cx="6631047" cy="4267021"/>
          </a:xfrm>
          <a:prstGeom prst="irregularSeal1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054514" y="3406810"/>
            <a:ext cx="510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WHY</a:t>
            </a:r>
          </a:p>
          <a:p>
            <a:pPr marL="1260475" indent="-463550">
              <a:buFont typeface="Wingdings" panose="05000000000000000000" pitchFamily="2" charset="2"/>
              <a:buChar char="q"/>
            </a:pPr>
            <a:r>
              <a:rPr lang="en-GB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</a:t>
            </a:r>
          </a:p>
          <a:p>
            <a:pPr marL="1879600" indent="-285750">
              <a:buFont typeface="Wingdings" panose="05000000000000000000" pitchFamily="2" charset="2"/>
              <a:buChar char="q"/>
            </a:pPr>
            <a:r>
              <a:rPr lang="en-GB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</a:t>
            </a:r>
            <a:endParaRPr lang="en-GB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778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0292">
        <p14:reveal dir="r"/>
      </p:transition>
    </mc:Choice>
    <mc:Fallback xmlns="">
      <p:transition spd="slow" advTm="102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6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10</a:t>
            </a:fld>
            <a:endParaRPr lang="en-GB"/>
          </a:p>
        </p:txBody>
      </p:sp>
      <p:sp>
        <p:nvSpPr>
          <p:cNvPr id="7" name="Content Placeholder 1"/>
          <p:cNvSpPr>
            <a:spLocks noGrp="1"/>
          </p:cNvSpPr>
          <p:nvPr>
            <p:ph idx="4294967295"/>
          </p:nvPr>
        </p:nvSpPr>
        <p:spPr>
          <a:xfrm>
            <a:off x="0" y="2410984"/>
            <a:ext cx="7213600" cy="1866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000" b="1" dirty="0" smtClean="0"/>
              <a:t>IS THERE AN </a:t>
            </a:r>
          </a:p>
          <a:p>
            <a:pPr marL="0" indent="0" algn="ctr">
              <a:buNone/>
            </a:pPr>
            <a:r>
              <a:rPr lang="en-GB" sz="4000" b="1" dirty="0" smtClean="0"/>
              <a:t>EFFECTIVE SOLUTION ?</a:t>
            </a:r>
            <a:endParaRPr lang="en-GB" sz="4000" dirty="0" smtClean="0"/>
          </a:p>
          <a:p>
            <a:pPr marL="457200" lvl="1" indent="0" algn="ctr">
              <a:buNone/>
            </a:pPr>
            <a:endParaRPr lang="en-GB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184" y="649910"/>
            <a:ext cx="5753592" cy="5753592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564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625">
        <p14:reveal dir="r"/>
      </p:transition>
    </mc:Choice>
    <mc:Fallback xmlns="">
      <p:transition spd="slow" advTm="36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11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853440" y="4803648"/>
            <a:ext cx="5839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</a:rPr>
              <a:t>THIS TECHNICAL MANUALS FRO MY NEW SHIPS ?!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0" y="2559870"/>
            <a:ext cx="12192000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598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242">
        <p14:reveal dir="r"/>
      </p:transition>
    </mc:Choice>
    <mc:Fallback xmlns="">
      <p:transition spd="slow" advTm="22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12</a:t>
            </a:fld>
            <a:endParaRPr lang="en-GB"/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3206497" y="152385"/>
            <a:ext cx="7135368" cy="4801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Why Shipdex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46655" y="1020085"/>
            <a:ext cx="10035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The Effective Solution is</a:t>
            </a:r>
            <a:endParaRPr lang="en-GB" sz="3200" dirty="0">
              <a:latin typeface="Kozuka Gothic Pro H" panose="020B0800000000000000" pitchFamily="34" charset="-128"/>
              <a:ea typeface="Kozuka Gothic Pro H" panose="020B0800000000000000" pitchFamily="34" charset="-128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92" y="1790792"/>
            <a:ext cx="11516272" cy="4572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92" y="1811147"/>
            <a:ext cx="11516272" cy="4572000"/>
          </a:xfrm>
          <a:prstGeom prst="rect">
            <a:avLst/>
          </a:prstGeom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504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7037">
        <p14:reveal dir="r"/>
      </p:transition>
    </mc:Choice>
    <mc:Fallback xmlns="">
      <p:transition spd="slow" advTm="170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13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471395" y="3457600"/>
            <a:ext cx="7720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In other words:</a:t>
            </a:r>
          </a:p>
          <a:p>
            <a:pPr algn="ctr"/>
            <a:r>
              <a:rPr lang="en-GB" sz="3600" b="1" dirty="0" smtClean="0">
                <a:solidFill>
                  <a:srgbClr val="FF0000"/>
                </a:solidFill>
              </a:rPr>
              <a:t>HIGHER QUALITY AT LOWER COST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3359" y="1545277"/>
            <a:ext cx="5819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The Solution</a:t>
            </a:r>
            <a:endParaRPr lang="en-GB" sz="3200" dirty="0">
              <a:latin typeface="Kozuka Gothic Pro H" panose="020B0800000000000000" pitchFamily="34" charset="-128"/>
              <a:ea typeface="Kozuka Gothic Pro H" panose="020B0800000000000000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55" y="632516"/>
            <a:ext cx="4381500" cy="559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3092" y="5560541"/>
            <a:ext cx="5004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(www.shipdex.com)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90602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1455">
        <p14:reveal dir="r"/>
      </p:transition>
    </mc:Choice>
    <mc:Fallback xmlns="">
      <p:transition spd="slow" advTm="114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369038" y="1895373"/>
            <a:ext cx="11263153" cy="43711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1000" dirty="0"/>
          </a:p>
          <a:p>
            <a:pPr marL="450850" indent="-450850">
              <a:buFont typeface="Wingdings" panose="05000000000000000000" pitchFamily="2" charset="2"/>
              <a:buChar char="q"/>
            </a:pPr>
            <a:r>
              <a:rPr lang="en-GB" dirty="0" smtClean="0"/>
              <a:t>The Shipdex working group was created on 2007 to cover the shipping supply chain.  </a:t>
            </a:r>
          </a:p>
          <a:p>
            <a:pPr marL="450850" indent="-450850">
              <a:buFont typeface="Wingdings" panose="05000000000000000000" pitchFamily="2" charset="2"/>
              <a:buChar char="q"/>
            </a:pPr>
            <a:r>
              <a:rPr lang="en-GB" dirty="0" smtClean="0"/>
              <a:t>It includes:</a:t>
            </a:r>
          </a:p>
          <a:p>
            <a:pPr marL="901700" lvl="1" indent="-444500">
              <a:buFont typeface="Courier New" panose="02070309020205020404" pitchFamily="49" charset="0"/>
              <a:buChar char="o"/>
            </a:pPr>
            <a:r>
              <a:rPr lang="en-GB" sz="2800" dirty="0" smtClean="0"/>
              <a:t>Manufacturers</a:t>
            </a:r>
          </a:p>
          <a:p>
            <a:pPr marL="901700" lvl="1" indent="-444500">
              <a:buFont typeface="Courier New" panose="02070309020205020404" pitchFamily="49" charset="0"/>
              <a:buChar char="o"/>
            </a:pPr>
            <a:r>
              <a:rPr lang="en-GB" sz="2800" dirty="0" smtClean="0"/>
              <a:t>Ship-owners</a:t>
            </a:r>
          </a:p>
          <a:p>
            <a:pPr marL="901700" lvl="1" indent="-444500">
              <a:buFont typeface="Courier New" panose="02070309020205020404" pitchFamily="49" charset="0"/>
              <a:buChar char="o"/>
            </a:pPr>
            <a:r>
              <a:rPr lang="en-GB" sz="2800" dirty="0" smtClean="0"/>
              <a:t>IT company (</a:t>
            </a:r>
            <a:r>
              <a:rPr lang="en-GB" sz="2800" dirty="0"/>
              <a:t>S</a:t>
            </a:r>
            <a:r>
              <a:rPr lang="en-GB" sz="2800" dirty="0" smtClean="0"/>
              <a:t>pecTec)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14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818" y="3026158"/>
            <a:ext cx="3694661" cy="27631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025" y="987551"/>
            <a:ext cx="4008354" cy="624497"/>
          </a:xfrm>
          <a:prstGeom prst="rect">
            <a:avLst/>
          </a:prstGeom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98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1044">
        <p14:reveal dir="r"/>
      </p:transition>
    </mc:Choice>
    <mc:Fallback xmlns="">
      <p:transition spd="slow" advTm="110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232" y="2773482"/>
            <a:ext cx="2743200" cy="2051571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541986" y="769388"/>
            <a:ext cx="11263153" cy="518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 smtClean="0"/>
              <a:t>Today, the Shipdex Organization is composed of: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122664" y="6449834"/>
            <a:ext cx="2743200" cy="365125"/>
          </a:xfrm>
        </p:spPr>
        <p:txBody>
          <a:bodyPr/>
          <a:lstStyle/>
          <a:p>
            <a:fld id="{5C8C7C9F-254A-4F93-9463-95A14AA8A8EB}" type="slidenum">
              <a:rPr lang="en-GB" smtClean="0"/>
              <a:t>15</a:t>
            </a:fld>
            <a:endParaRPr lang="en-GB"/>
          </a:p>
        </p:txBody>
      </p:sp>
      <p:pic>
        <p:nvPicPr>
          <p:cNvPr id="7" name="Picture 6" descr="Shipdex_ SPMG_logo_RGB_72_DP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071" y="4581128"/>
            <a:ext cx="2384877" cy="1809136"/>
          </a:xfrm>
          <a:prstGeom prst="rect">
            <a:avLst/>
          </a:prstGeom>
        </p:spPr>
      </p:pic>
      <p:pic>
        <p:nvPicPr>
          <p:cNvPr id="8" name="Picture 7" descr="Shipdex_ SPSC_logo_RGB_72_DP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0072" y="1844824"/>
            <a:ext cx="2384876" cy="1954444"/>
          </a:xfrm>
          <a:prstGeom prst="rect">
            <a:avLst/>
          </a:prstGeom>
        </p:spPr>
      </p:pic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3644775" y="1407723"/>
            <a:ext cx="6197639" cy="531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 dirty="0" smtClean="0">
                <a:latin typeface="+mj-lt"/>
              </a:rPr>
              <a:t>SPSC – SPMG members</a:t>
            </a:r>
            <a:endParaRPr lang="en-GB" sz="2400" dirty="0" smtClean="0">
              <a:latin typeface="+mj-lt"/>
            </a:endParaRP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Alfa Laval</a:t>
            </a: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Grimaldi Group (</a:t>
            </a:r>
            <a:r>
              <a:rPr lang="en-GB" sz="2200" i="1" dirty="0" smtClean="0">
                <a:latin typeface="+mj-lt"/>
              </a:rPr>
              <a:t>Shipdex chairman</a:t>
            </a:r>
            <a:r>
              <a:rPr lang="en-GB" sz="2200" dirty="0" smtClean="0">
                <a:latin typeface="+mj-lt"/>
              </a:rPr>
              <a:t>)</a:t>
            </a: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Intership Navigation</a:t>
            </a: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MacGregor</a:t>
            </a: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Man Diesel &amp; Turbo</a:t>
            </a: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Mastermind </a:t>
            </a:r>
            <a:r>
              <a:rPr lang="en-GB" sz="2200" dirty="0" err="1" smtClean="0">
                <a:latin typeface="+mj-lt"/>
              </a:rPr>
              <a:t>Shipmanagement</a:t>
            </a:r>
            <a:endParaRPr lang="en-GB" sz="2200" dirty="0" smtClean="0">
              <a:latin typeface="+mj-lt"/>
            </a:endParaRP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Shipdex Consulting (</a:t>
            </a:r>
            <a:r>
              <a:rPr lang="en-GB" sz="2200" i="1" dirty="0" smtClean="0">
                <a:latin typeface="+mj-lt"/>
              </a:rPr>
              <a:t>Shipdex </a:t>
            </a:r>
            <a:r>
              <a:rPr lang="en-GB" sz="2200" i="1" dirty="0">
                <a:latin typeface="+mj-lt"/>
              </a:rPr>
              <a:t>technical manager</a:t>
            </a:r>
            <a:r>
              <a:rPr lang="en-GB" sz="2200" dirty="0" smtClean="0">
                <a:latin typeface="+mj-lt"/>
              </a:rPr>
              <a:t>)</a:t>
            </a: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Yanmar Company</a:t>
            </a:r>
          </a:p>
          <a:p>
            <a:pPr marL="265113" indent="-265113">
              <a:spcBef>
                <a:spcPct val="50000"/>
              </a:spcBef>
            </a:pPr>
            <a:endParaRPr lang="en-GB" sz="800" dirty="0" smtClean="0">
              <a:latin typeface="+mj-lt"/>
            </a:endParaRPr>
          </a:p>
          <a:p>
            <a:pPr marL="265113" indent="-265113">
              <a:spcBef>
                <a:spcPct val="50000"/>
              </a:spcBef>
            </a:pPr>
            <a:r>
              <a:rPr lang="en-GB" sz="2400" b="1" dirty="0" smtClean="0">
                <a:latin typeface="+mj-lt"/>
              </a:rPr>
              <a:t>SPMG joint members</a:t>
            </a: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j-lt"/>
              </a:rPr>
              <a:t>Rolls-Royce Marine</a:t>
            </a:r>
          </a:p>
          <a:p>
            <a:pPr marL="265113" indent="-265113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GB" sz="2200" dirty="0" err="1" smtClean="0">
                <a:latin typeface="+mj-lt"/>
              </a:rPr>
              <a:t>Furuno</a:t>
            </a:r>
            <a:endParaRPr lang="en-GB" sz="22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986" y="1373724"/>
            <a:ext cx="3076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+mj-lt"/>
              </a:rPr>
              <a:t>SPSC - Steering Committee</a:t>
            </a:r>
            <a:endParaRPr lang="en-GB" b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1986" y="4173160"/>
            <a:ext cx="3013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+mj-lt"/>
              </a:rPr>
              <a:t>SPMG - Maintenance Group</a:t>
            </a:r>
            <a:endParaRPr lang="en-GB" b="1" dirty="0">
              <a:latin typeface="+mj-lt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145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7543">
        <p14:reveal dir="r"/>
      </p:transition>
    </mc:Choice>
    <mc:Fallback xmlns="">
      <p:transition spd="slow" advTm="175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16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431864" y="2580363"/>
            <a:ext cx="10942675" cy="4443211"/>
          </a:xfrm>
        </p:spPr>
        <p:txBody>
          <a:bodyPr>
            <a:normAutofit/>
          </a:bodyPr>
          <a:lstStyle/>
          <a:p>
            <a:pPr marL="538163" indent="-53816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3200" dirty="0" smtClean="0"/>
              <a:t>Shipdex </a:t>
            </a:r>
            <a:r>
              <a:rPr lang="en-GB" sz="3200" dirty="0"/>
              <a:t>is a collection of business rules </a:t>
            </a:r>
            <a:r>
              <a:rPr lang="en-GB" sz="3200" dirty="0" smtClean="0"/>
              <a:t>and writing rules developed </a:t>
            </a:r>
            <a:r>
              <a:rPr lang="en-GB" sz="3200" dirty="0"/>
              <a:t>to standardize and improve the production and the exchange of technical </a:t>
            </a:r>
            <a:r>
              <a:rPr lang="en-GB" sz="3200" dirty="0" smtClean="0"/>
              <a:t>information.</a:t>
            </a:r>
            <a:endParaRPr lang="en-GB" sz="3200" dirty="0"/>
          </a:p>
          <a:p>
            <a:pPr marL="538163" indent="-53816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3200" dirty="0" smtClean="0"/>
              <a:t>Shipdex offers </a:t>
            </a:r>
            <a:r>
              <a:rPr lang="en-GB" sz="3200" dirty="0"/>
              <a:t>ship-owners the opportunity to eliminate or reduce the traditional pain and high costs </a:t>
            </a:r>
            <a:r>
              <a:rPr lang="en-GB" sz="3200" dirty="0" smtClean="0"/>
              <a:t>in managing and importing technical data into corporate IT systems</a:t>
            </a:r>
            <a:endParaRPr lang="en-GB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085088" y="815096"/>
            <a:ext cx="100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Shipdex is an </a:t>
            </a:r>
            <a:r>
              <a:rPr lang="en-GB" sz="3200" u="sng" dirty="0" smtClean="0"/>
              <a:t>independent</a:t>
            </a:r>
            <a:r>
              <a:rPr lang="en-GB" sz="3200" dirty="0" smtClean="0"/>
              <a:t> and </a:t>
            </a:r>
            <a:r>
              <a:rPr lang="en-GB" sz="3200" u="sng" dirty="0" smtClean="0"/>
              <a:t>non-proprietary</a:t>
            </a:r>
            <a:r>
              <a:rPr lang="en-GB" sz="3200" dirty="0" smtClean="0"/>
              <a:t> standard protocol, open to all shipping players </a:t>
            </a:r>
            <a:r>
              <a:rPr lang="en-GB" sz="3200" smtClean="0"/>
              <a:t>who wish </a:t>
            </a:r>
            <a:r>
              <a:rPr lang="en-GB" sz="3200" dirty="0" smtClean="0"/>
              <a:t>to adopt it</a:t>
            </a:r>
          </a:p>
          <a:p>
            <a:pPr algn="ctr"/>
            <a:endParaRPr lang="en-GB" sz="3200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561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1780">
        <p14:reveal dir="r"/>
      </p:transition>
    </mc:Choice>
    <mc:Fallback xmlns="">
      <p:transition spd="slow" advTm="117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17</a:t>
            </a:fld>
            <a:endParaRPr lang="en-GB"/>
          </a:p>
        </p:txBody>
      </p:sp>
      <p:pic>
        <p:nvPicPr>
          <p:cNvPr id="7" name="Picture 6" descr="s100d 2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528" y="555216"/>
            <a:ext cx="3771551" cy="5259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ight Arrow 8"/>
          <p:cNvSpPr/>
          <p:nvPr/>
        </p:nvSpPr>
        <p:spPr>
          <a:xfrm>
            <a:off x="4706141" y="3065902"/>
            <a:ext cx="1008112" cy="432048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6800" y="5895508"/>
            <a:ext cx="10038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latin typeface="+mj-lt"/>
              </a:rPr>
              <a:t>Shipdex is the S1000D customization for the shipping community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774" y="2523744"/>
            <a:ext cx="1997090" cy="21665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335" y="632517"/>
            <a:ext cx="4058105" cy="5262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121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964">
        <p14:reveal dir="r"/>
      </p:transition>
    </mc:Choice>
    <mc:Fallback xmlns="">
      <p:transition spd="slow" advTm="99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18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98410" y="2711432"/>
            <a:ext cx="895716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algn="just">
              <a:buClrTx/>
              <a:buFont typeface="Wingdings" pitchFamily="2" charset="2"/>
              <a:buChar char="q"/>
            </a:pPr>
            <a:r>
              <a:rPr lang="en-GB" sz="2400" dirty="0" smtClean="0"/>
              <a:t>Now </a:t>
            </a:r>
            <a:r>
              <a:rPr lang="en-GB" sz="2400" dirty="0"/>
              <a:t>it covers air, land and sea environments and is sponsored </a:t>
            </a:r>
            <a:r>
              <a:rPr lang="en-GB" sz="2400" dirty="0" smtClean="0"/>
              <a:t>by:</a:t>
            </a:r>
          </a:p>
          <a:p>
            <a:pPr marL="814388" lvl="1" indent="-357188" algn="just">
              <a:buFont typeface="Courier New" pitchFamily="49" charset="0"/>
              <a:buChar char="o"/>
            </a:pPr>
            <a:r>
              <a:rPr lang="en-GB" sz="2400" b="1" dirty="0" smtClean="0"/>
              <a:t>ASD</a:t>
            </a:r>
            <a:r>
              <a:rPr lang="en-GB" sz="2400" dirty="0" smtClean="0"/>
              <a:t> Aerospace </a:t>
            </a:r>
            <a:r>
              <a:rPr lang="en-GB" sz="2400" dirty="0"/>
              <a:t>and Defence Industries </a:t>
            </a:r>
            <a:r>
              <a:rPr lang="en-GB" sz="2400" dirty="0" smtClean="0"/>
              <a:t>Association of Europe</a:t>
            </a:r>
          </a:p>
          <a:p>
            <a:pPr marL="814388" lvl="1" indent="-357188" algn="just">
              <a:buFont typeface="Courier New" pitchFamily="49" charset="0"/>
              <a:buChar char="o"/>
            </a:pPr>
            <a:r>
              <a:rPr lang="en-GB" sz="2400" b="1" dirty="0" smtClean="0"/>
              <a:t>AIA</a:t>
            </a:r>
            <a:r>
              <a:rPr lang="en-GB" sz="2400" dirty="0" smtClean="0"/>
              <a:t>  Aerospace </a:t>
            </a:r>
            <a:r>
              <a:rPr lang="en-GB" sz="2400" dirty="0"/>
              <a:t>Industries Association of America</a:t>
            </a:r>
            <a:endParaRPr lang="en-GB" sz="2400" dirty="0" smtClean="0"/>
          </a:p>
          <a:p>
            <a:pPr marL="814388" lvl="1" indent="-357188" algn="just">
              <a:buFont typeface="Courier New" pitchFamily="49" charset="0"/>
              <a:buChar char="o"/>
            </a:pPr>
            <a:r>
              <a:rPr lang="en-GB" sz="2400" b="1" dirty="0" smtClean="0"/>
              <a:t>ATA</a:t>
            </a:r>
            <a:r>
              <a:rPr lang="en-GB" sz="2400" dirty="0" smtClean="0"/>
              <a:t> Air Transport Association e-Business program</a:t>
            </a:r>
          </a:p>
          <a:p>
            <a:pPr marL="814388" lvl="1" indent="-357188" algn="just">
              <a:buFont typeface="Courier New" pitchFamily="49" charset="0"/>
              <a:buChar char="o"/>
            </a:pPr>
            <a:endParaRPr lang="en-GB" sz="1000" dirty="0" smtClean="0"/>
          </a:p>
          <a:p>
            <a:pPr marL="357188" indent="-357188" algn="just">
              <a:buFont typeface="Wingdings" pitchFamily="2" charset="2"/>
              <a:buChar char="q"/>
            </a:pPr>
            <a:r>
              <a:rPr lang="en-GB" sz="2400" dirty="0" smtClean="0"/>
              <a:t>It is the international </a:t>
            </a:r>
            <a:r>
              <a:rPr lang="en-GB" sz="2400" dirty="0"/>
              <a:t>Technical Publication </a:t>
            </a:r>
            <a:r>
              <a:rPr lang="en-GB" sz="2400" dirty="0" smtClean="0"/>
              <a:t>Specification for the </a:t>
            </a:r>
            <a:r>
              <a:rPr lang="en-GB" sz="2400" u="sng" dirty="0" smtClean="0"/>
              <a:t>military community and the civil aviation community</a:t>
            </a:r>
            <a:endParaRPr lang="en-GB" sz="2400" dirty="0" smtClean="0"/>
          </a:p>
          <a:p>
            <a:pPr algn="just"/>
            <a:endParaRPr lang="en-GB" sz="2400" dirty="0" smtClean="0"/>
          </a:p>
          <a:p>
            <a:pPr marL="357188" indent="-357188" algn="just">
              <a:buFont typeface="Wingdings" pitchFamily="2" charset="2"/>
              <a:buChar char="q"/>
            </a:pPr>
            <a:r>
              <a:rPr lang="en-GB" sz="2400" dirty="0"/>
              <a:t>Shipdex™ </a:t>
            </a:r>
            <a:r>
              <a:rPr lang="en-GB" sz="2400" dirty="0" smtClean="0"/>
              <a:t>is an </a:t>
            </a:r>
            <a:r>
              <a:rPr lang="en-GB" sz="2400" u="sng" dirty="0"/>
              <a:t>Observer M</a:t>
            </a:r>
            <a:r>
              <a:rPr lang="en-GB" sz="2400" u="sng" dirty="0" smtClean="0"/>
              <a:t>ember </a:t>
            </a:r>
            <a:r>
              <a:rPr lang="en-GB" sz="2400" dirty="0" smtClean="0"/>
              <a:t>at </a:t>
            </a:r>
            <a:r>
              <a:rPr lang="en-GB" sz="2400" dirty="0"/>
              <a:t>S1000D </a:t>
            </a:r>
            <a:r>
              <a:rPr lang="en-GB" sz="2400" dirty="0" smtClean="0"/>
              <a:t>Steering Committee</a:t>
            </a:r>
            <a:endParaRPr lang="en-GB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18104" y="863500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S1000D</a:t>
            </a:r>
            <a:r>
              <a:rPr lang="en-GB" sz="3200" dirty="0" smtClean="0"/>
              <a:t> is the former Spec 1000D, issued about 30 years ago for the European aero-space market</a:t>
            </a:r>
          </a:p>
          <a:p>
            <a:pPr algn="ctr"/>
            <a:r>
              <a:rPr lang="en-GB" sz="3200" b="1" dirty="0" smtClean="0">
                <a:solidFill>
                  <a:srgbClr val="FF0000"/>
                </a:solidFill>
              </a:rPr>
              <a:t>www.s1000d.org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14" name="Picture 13" descr="C:\Users\marco.AMOS\AppData\Local\Microsoft\Windows\Temporary Internet Files\Content.IE5\KSX0PVZQ\MP90039998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0334" y="4134154"/>
            <a:ext cx="2310760" cy="1848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C:\Users\marco.AMOS\AppData\Local\Microsoft\Windows\Temporary Internet Files\Content.IE5\MZRLI7BR\MC90018375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55574" y="1112820"/>
            <a:ext cx="2520280" cy="2518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79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2033">
        <p14:reveal dir="r"/>
      </p:transition>
    </mc:Choice>
    <mc:Fallback xmlns="">
      <p:transition spd="slow" advTm="120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19</a:t>
            </a:fld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0" y="9995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The Common Source </a:t>
            </a:r>
            <a:r>
              <a:rPr lang="en-GB" sz="2800" dirty="0" err="1" smtClean="0"/>
              <a:t>DataBase</a:t>
            </a:r>
            <a:r>
              <a:rPr lang="en-GB" sz="2800" dirty="0" smtClean="0"/>
              <a:t> (CSDB)</a:t>
            </a:r>
            <a:endParaRPr lang="en-GB" sz="28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5987200" y="3468797"/>
            <a:ext cx="2164351" cy="2170496"/>
            <a:chOff x="9690051" y="3553990"/>
            <a:chExt cx="1457540" cy="166645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0051" y="3553990"/>
              <a:ext cx="1457540" cy="166645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9799112" y="3992282"/>
              <a:ext cx="1183950" cy="106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/>
                <a:t>Common Source </a:t>
              </a:r>
              <a:r>
                <a:rPr lang="en-GB" sz="2800" b="1" dirty="0" err="1" smtClean="0"/>
                <a:t>dataBase</a:t>
              </a:r>
              <a:endParaRPr lang="en-GB" sz="2800" b="1" dirty="0"/>
            </a:p>
          </p:txBody>
        </p:sp>
      </p:grpSp>
      <p:pic>
        <p:nvPicPr>
          <p:cNvPr id="10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9264" y="2263072"/>
            <a:ext cx="6213881" cy="44414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08515" y="2830990"/>
            <a:ext cx="1546577" cy="3847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42289">
              <a:defRPr/>
            </a:pPr>
            <a:r>
              <a:rPr lang="en-US" sz="1900" dirty="0">
                <a:solidFill>
                  <a:srgbClr val="183B4E"/>
                </a:solidFill>
                <a:sym typeface="Times New Roman" pitchFamily="18" charset="0"/>
              </a:rPr>
              <a:t>Component 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8740" y="1885387"/>
            <a:ext cx="1538563" cy="3847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42289">
              <a:defRPr/>
            </a:pPr>
            <a:r>
              <a:rPr lang="en-US" sz="1900" dirty="0">
                <a:solidFill>
                  <a:srgbClr val="183B4E"/>
                </a:solidFill>
                <a:sym typeface="Times New Roman" pitchFamily="18" charset="0"/>
              </a:rPr>
              <a:t>Component 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58996" y="1891215"/>
            <a:ext cx="1535357" cy="3847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42289">
              <a:defRPr/>
            </a:pPr>
            <a:r>
              <a:rPr lang="en-US" sz="1900" dirty="0">
                <a:solidFill>
                  <a:srgbClr val="183B4E"/>
                </a:solidFill>
                <a:sym typeface="Times New Roman" pitchFamily="18" charset="0"/>
              </a:rPr>
              <a:t>Component 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79859" y="1874805"/>
            <a:ext cx="1556195" cy="3847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42289">
              <a:defRPr/>
            </a:pPr>
            <a:r>
              <a:rPr lang="en-US" sz="1900" dirty="0">
                <a:solidFill>
                  <a:srgbClr val="183B4E"/>
                </a:solidFill>
                <a:sym typeface="Times New Roman" pitchFamily="18" charset="0"/>
              </a:rPr>
              <a:t>Component 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79335" y="2830990"/>
            <a:ext cx="1524135" cy="3847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42289">
              <a:defRPr/>
            </a:pPr>
            <a:r>
              <a:rPr lang="en-US" sz="1900" dirty="0">
                <a:solidFill>
                  <a:srgbClr val="183B4E"/>
                </a:solidFill>
                <a:sym typeface="Times New Roman" pitchFamily="18" charset="0"/>
              </a:rPr>
              <a:t>Component 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4055092" y="3027561"/>
            <a:ext cx="622193" cy="66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2"/>
          </p:cNvCxnSpPr>
          <p:nvPr/>
        </p:nvCxnSpPr>
        <p:spPr>
          <a:xfrm>
            <a:off x="5018022" y="2270108"/>
            <a:ext cx="833847" cy="82495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2"/>
          </p:cNvCxnSpPr>
          <p:nvPr/>
        </p:nvCxnSpPr>
        <p:spPr>
          <a:xfrm>
            <a:off x="7026675" y="2275936"/>
            <a:ext cx="32420" cy="73128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8141023" y="2275346"/>
            <a:ext cx="753982" cy="82292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5" idx="1"/>
          </p:cNvCxnSpPr>
          <p:nvPr/>
        </p:nvCxnSpPr>
        <p:spPr>
          <a:xfrm flipH="1" flipV="1">
            <a:off x="9919558" y="3016727"/>
            <a:ext cx="559777" cy="66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259459" y="2259080"/>
            <a:ext cx="5276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Common Source </a:t>
            </a:r>
            <a:r>
              <a:rPr lang="en-GB" b="1" dirty="0" err="1"/>
              <a:t>D</a:t>
            </a:r>
            <a:r>
              <a:rPr lang="en-GB" b="1" dirty="0" err="1" smtClean="0"/>
              <a:t>ataBase</a:t>
            </a:r>
            <a:endParaRPr lang="en-GB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497773" y="2320733"/>
            <a:ext cx="1331346" cy="1325150"/>
            <a:chOff x="497773" y="2320733"/>
            <a:chExt cx="1331346" cy="1325150"/>
          </a:xfrm>
        </p:grpSpPr>
        <p:grpSp>
          <p:nvGrpSpPr>
            <p:cNvPr id="7" name="Group 6"/>
            <p:cNvGrpSpPr/>
            <p:nvPr/>
          </p:nvGrpSpPr>
          <p:grpSpPr>
            <a:xfrm>
              <a:off x="497773" y="2320733"/>
              <a:ext cx="1331346" cy="1325150"/>
              <a:chOff x="1034384" y="2637990"/>
              <a:chExt cx="1331346" cy="132515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4384" y="2637990"/>
                <a:ext cx="1232698" cy="1325150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110745" y="3340608"/>
                <a:ext cx="12549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solidFill>
                      <a:schemeClr val="bg1"/>
                    </a:solidFill>
                  </a:rPr>
                  <a:t>Dataset A</a:t>
                </a:r>
                <a:endParaRPr lang="en-GB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82752" y="2450592"/>
              <a:ext cx="1038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Shipdex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75696" y="3286930"/>
            <a:ext cx="1331346" cy="1325150"/>
            <a:chOff x="975696" y="3286930"/>
            <a:chExt cx="1331346" cy="1325150"/>
          </a:xfrm>
        </p:grpSpPr>
        <p:grpSp>
          <p:nvGrpSpPr>
            <p:cNvPr id="44" name="Group 43"/>
            <p:cNvGrpSpPr/>
            <p:nvPr/>
          </p:nvGrpSpPr>
          <p:grpSpPr>
            <a:xfrm>
              <a:off x="975696" y="3286930"/>
              <a:ext cx="1331346" cy="1325150"/>
              <a:chOff x="1034384" y="2637990"/>
              <a:chExt cx="1331346" cy="1325150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4384" y="2637990"/>
                <a:ext cx="1232698" cy="1325150"/>
              </a:xfrm>
              <a:prstGeom prst="rect">
                <a:avLst/>
              </a:prstGeom>
            </p:spPr>
          </p:pic>
          <p:sp>
            <p:nvSpPr>
              <p:cNvPr id="46" name="TextBox 45"/>
              <p:cNvSpPr txBox="1"/>
              <p:nvPr/>
            </p:nvSpPr>
            <p:spPr>
              <a:xfrm>
                <a:off x="1110745" y="3340608"/>
                <a:ext cx="12549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solidFill>
                      <a:schemeClr val="bg1"/>
                    </a:solidFill>
                  </a:rPr>
                  <a:t>Dataset B</a:t>
                </a:r>
                <a:endParaRPr lang="en-GB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1128216" y="3407464"/>
              <a:ext cx="1038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Shipdex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262957" y="4317288"/>
            <a:ext cx="1331346" cy="1325150"/>
            <a:chOff x="1262957" y="4317288"/>
            <a:chExt cx="1331346" cy="1325150"/>
          </a:xfrm>
        </p:grpSpPr>
        <p:grpSp>
          <p:nvGrpSpPr>
            <p:cNvPr id="38" name="Group 37"/>
            <p:cNvGrpSpPr/>
            <p:nvPr/>
          </p:nvGrpSpPr>
          <p:grpSpPr>
            <a:xfrm>
              <a:off x="1262957" y="4317288"/>
              <a:ext cx="1331346" cy="1325150"/>
              <a:chOff x="1034384" y="2637990"/>
              <a:chExt cx="1331346" cy="1325150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4384" y="2637990"/>
                <a:ext cx="1232698" cy="1325150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1110745" y="3340608"/>
                <a:ext cx="12549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solidFill>
                      <a:schemeClr val="bg1"/>
                    </a:solidFill>
                  </a:rPr>
                  <a:t>Dataset D</a:t>
                </a:r>
                <a:endParaRPr lang="en-GB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1457433" y="4419470"/>
              <a:ext cx="1038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Shipdex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04562" y="4168528"/>
            <a:ext cx="1331346" cy="1325150"/>
            <a:chOff x="304562" y="4168528"/>
            <a:chExt cx="1331346" cy="1325150"/>
          </a:xfrm>
        </p:grpSpPr>
        <p:grpSp>
          <p:nvGrpSpPr>
            <p:cNvPr id="41" name="Group 40"/>
            <p:cNvGrpSpPr/>
            <p:nvPr/>
          </p:nvGrpSpPr>
          <p:grpSpPr>
            <a:xfrm>
              <a:off x="304562" y="4168528"/>
              <a:ext cx="1331346" cy="1325150"/>
              <a:chOff x="1034384" y="2637990"/>
              <a:chExt cx="1331346" cy="1325150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4384" y="2637990"/>
                <a:ext cx="1232698" cy="1325150"/>
              </a:xfrm>
              <a:prstGeom prst="rect">
                <a:avLst/>
              </a:prstGeom>
            </p:spPr>
          </p:pic>
          <p:sp>
            <p:nvSpPr>
              <p:cNvPr id="43" name="TextBox 42"/>
              <p:cNvSpPr txBox="1"/>
              <p:nvPr/>
            </p:nvSpPr>
            <p:spPr>
              <a:xfrm>
                <a:off x="1110745" y="3340608"/>
                <a:ext cx="12549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solidFill>
                      <a:schemeClr val="bg1"/>
                    </a:solidFill>
                  </a:rPr>
                  <a:t>Dataset C</a:t>
                </a:r>
                <a:endParaRPr lang="en-GB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425469" y="4270042"/>
              <a:ext cx="1038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Shipdex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Right Arrow 31"/>
          <p:cNvSpPr/>
          <p:nvPr/>
        </p:nvSpPr>
        <p:spPr>
          <a:xfrm>
            <a:off x="2634881" y="3855824"/>
            <a:ext cx="3024480" cy="386808"/>
          </a:xfrm>
          <a:prstGeom prst="rightArrow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endParaRPr lang="en-GB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3" name="Right Arrow 32"/>
          <p:cNvSpPr/>
          <p:nvPr/>
        </p:nvSpPr>
        <p:spPr>
          <a:xfrm rot="20568394">
            <a:off x="3445528" y="4756441"/>
            <a:ext cx="2429452" cy="386808"/>
          </a:xfrm>
          <a:prstGeom prst="rightArrow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endParaRPr lang="en-GB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706921" y="5062207"/>
            <a:ext cx="2318075" cy="1325150"/>
            <a:chOff x="2110104" y="4806719"/>
            <a:chExt cx="2318075" cy="1325150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3920" y="4806719"/>
              <a:ext cx="1232698" cy="132515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110104" y="4939123"/>
              <a:ext cx="23180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chemeClr val="bg1"/>
                  </a:solidFill>
                </a:rPr>
                <a:t>Service </a:t>
              </a:r>
            </a:p>
            <a:p>
              <a:pPr algn="ctr"/>
              <a:endParaRPr lang="en-GB" dirty="0">
                <a:solidFill>
                  <a:schemeClr val="bg1"/>
                </a:solidFill>
              </a:endParaRPr>
            </a:p>
            <a:p>
              <a:pPr algn="ctr"/>
              <a:r>
                <a:rPr lang="en-GB" dirty="0" smtClean="0">
                  <a:solidFill>
                    <a:schemeClr val="bg1"/>
                  </a:solidFill>
                </a:rPr>
                <a:t>Bulletins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382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7035">
        <p14:reveal dir="r"/>
      </p:transition>
    </mc:Choice>
    <mc:Fallback xmlns="">
      <p:transition spd="slow" advTm="270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34" grpId="0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2</a:t>
            </a:fld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04079" cy="68820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704079" y="654599"/>
            <a:ext cx="771071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buFont typeface="Wingdings" panose="05000000000000000000" pitchFamily="2" charset="2"/>
              <a:buChar char="v"/>
            </a:pPr>
            <a:r>
              <a:rPr lang="en-GB" sz="2600" dirty="0" smtClean="0"/>
              <a:t>Shipdex Consulting Ltd (2016 - )</a:t>
            </a:r>
          </a:p>
          <a:p>
            <a:pPr marL="903288" lvl="1" indent="-446088">
              <a:buFont typeface="Courier New" panose="02070309020205020404" pitchFamily="49" charset="0"/>
              <a:buChar char="o"/>
            </a:pPr>
            <a:r>
              <a:rPr lang="en-GB" sz="2000" dirty="0" smtClean="0"/>
              <a:t>Shipdex Consulting Director</a:t>
            </a:r>
          </a:p>
          <a:p>
            <a:pPr marL="903288" lvl="1" indent="-446088">
              <a:buFont typeface="Courier New" panose="02070309020205020404" pitchFamily="49" charset="0"/>
              <a:buChar char="o"/>
            </a:pPr>
            <a:r>
              <a:rPr lang="en-GB" sz="2000" dirty="0"/>
              <a:t>Shipdex author and technical manager inside the </a:t>
            </a:r>
            <a:r>
              <a:rPr lang="en-GB" sz="2000" dirty="0" smtClean="0"/>
              <a:t>non-profit Shipdex </a:t>
            </a:r>
            <a:r>
              <a:rPr lang="en-GB" sz="2000" dirty="0"/>
              <a:t>organization</a:t>
            </a:r>
          </a:p>
          <a:p>
            <a:pPr marL="903288" lvl="1" indent="-446088">
              <a:buFont typeface="Courier New" panose="02070309020205020404" pitchFamily="49" charset="0"/>
              <a:buChar char="o"/>
            </a:pPr>
            <a:r>
              <a:rPr lang="en-GB" sz="2000" dirty="0" smtClean="0"/>
              <a:t>Shipdex </a:t>
            </a:r>
            <a:r>
              <a:rPr lang="en-GB" sz="2000" dirty="0"/>
              <a:t>representative at S1000D Steering </a:t>
            </a:r>
            <a:r>
              <a:rPr lang="en-GB" sz="2000" dirty="0" smtClean="0"/>
              <a:t>Committee</a:t>
            </a:r>
            <a:endParaRPr lang="en-GB" sz="2000" dirty="0"/>
          </a:p>
          <a:p>
            <a:pPr marL="446088" indent="-446088">
              <a:buFont typeface="Wingdings" panose="05000000000000000000" pitchFamily="2" charset="2"/>
              <a:buChar char="v"/>
            </a:pPr>
            <a:endParaRPr lang="en-GB" sz="800" dirty="0"/>
          </a:p>
          <a:p>
            <a:pPr marL="446088" indent="-446088">
              <a:buFont typeface="Wingdings" panose="05000000000000000000" pitchFamily="2" charset="2"/>
              <a:buChar char="v"/>
            </a:pPr>
            <a:r>
              <a:rPr lang="en-GB" sz="2600" dirty="0"/>
              <a:t>SpecTec Group (2006-2016)</a:t>
            </a:r>
          </a:p>
          <a:p>
            <a:pPr marL="903288" lvl="1" indent="-446088">
              <a:buFont typeface="Courier New" panose="02070309020205020404" pitchFamily="49" charset="0"/>
              <a:buChar char="o"/>
            </a:pPr>
            <a:r>
              <a:rPr lang="en-GB" sz="2000" dirty="0"/>
              <a:t>ILS and Shipdex manager</a:t>
            </a:r>
          </a:p>
          <a:p>
            <a:pPr marL="903288" lvl="1" indent="-446088">
              <a:buFont typeface="Courier New" panose="02070309020205020404" pitchFamily="49" charset="0"/>
              <a:buChar char="o"/>
            </a:pPr>
            <a:r>
              <a:rPr lang="en-GB" sz="2000" dirty="0"/>
              <a:t>Shipdex author and technical manager inside the </a:t>
            </a:r>
            <a:r>
              <a:rPr lang="en-GB" sz="2000" dirty="0" smtClean="0"/>
              <a:t>non-profit Shipdex </a:t>
            </a:r>
            <a:r>
              <a:rPr lang="en-GB" sz="2000" dirty="0"/>
              <a:t>organization</a:t>
            </a:r>
          </a:p>
          <a:p>
            <a:pPr marL="903288" lvl="1" indent="-446088">
              <a:buFont typeface="Courier New" panose="02070309020205020404" pitchFamily="49" charset="0"/>
              <a:buChar char="o"/>
            </a:pPr>
            <a:r>
              <a:rPr lang="en-GB" sz="2000" dirty="0"/>
              <a:t>Shipdex representative at S1000D Steering Committee</a:t>
            </a:r>
          </a:p>
          <a:p>
            <a:pPr lvl="1"/>
            <a:endParaRPr lang="en-GB" sz="800" dirty="0"/>
          </a:p>
          <a:p>
            <a:pPr marL="446088" indent="-446088">
              <a:buFont typeface="Wingdings" panose="05000000000000000000" pitchFamily="2" charset="2"/>
              <a:buChar char="v"/>
            </a:pPr>
            <a:r>
              <a:rPr lang="en-GB" sz="2600" dirty="0"/>
              <a:t>Italian Fincantieri shipyard (2002 – 2006)</a:t>
            </a:r>
          </a:p>
          <a:p>
            <a:pPr marL="903288" lvl="1" indent="-446088">
              <a:buFont typeface="Courier New" panose="02070309020205020404" pitchFamily="49" charset="0"/>
              <a:buChar char="o"/>
            </a:pPr>
            <a:r>
              <a:rPr lang="en-GB" sz="2000" dirty="0"/>
              <a:t>IT manager at ILS Department</a:t>
            </a:r>
          </a:p>
          <a:p>
            <a:pPr marL="903288" lvl="1" indent="-446088">
              <a:spcBef>
                <a:spcPts val="300"/>
              </a:spcBef>
              <a:buClrTx/>
              <a:buFont typeface="Courier New" panose="02070309020205020404" pitchFamily="49" charset="0"/>
              <a:buChar char="o"/>
            </a:pPr>
            <a:r>
              <a:rPr lang="en-GB" sz="2000" dirty="0"/>
              <a:t>PM of  technical publication projects based on S1000D™ standard:</a:t>
            </a:r>
          </a:p>
          <a:p>
            <a:pPr marL="1360488" lvl="2" indent="-446088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2000" dirty="0"/>
              <a:t>Italian Navy “new aircraft carrier  Cavour”</a:t>
            </a:r>
          </a:p>
          <a:p>
            <a:pPr marL="1360488" lvl="2" indent="-446088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2000" dirty="0"/>
              <a:t>Italian-French “Horizon Frigates”</a:t>
            </a:r>
          </a:p>
          <a:p>
            <a:pPr marL="1360488" lvl="2" indent="-446088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2000" dirty="0"/>
              <a:t>Italian-German “U212A submarines”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1880" y="0"/>
            <a:ext cx="5659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My last experiences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6715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20</a:t>
            </a:fld>
            <a:endParaRPr lang="en-GB"/>
          </a:p>
        </p:txBody>
      </p:sp>
      <p:grpSp>
        <p:nvGrpSpPr>
          <p:cNvPr id="23" name="Group 22"/>
          <p:cNvGrpSpPr/>
          <p:nvPr/>
        </p:nvGrpSpPr>
        <p:grpSpPr>
          <a:xfrm>
            <a:off x="6874468" y="820188"/>
            <a:ext cx="2092632" cy="2340055"/>
            <a:chOff x="1432455" y="1503075"/>
            <a:chExt cx="2792751" cy="3025481"/>
          </a:xfrm>
        </p:grpSpPr>
        <p:pic>
          <p:nvPicPr>
            <p:cNvPr id="11" name="Content Placeholder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432455" y="1503075"/>
              <a:ext cx="2792751" cy="302548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 rot="20686487">
              <a:off x="2103596" y="2712926"/>
              <a:ext cx="1450468" cy="67647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defTabSz="942289">
                <a:defRPr/>
              </a:pPr>
              <a:r>
                <a:rPr lang="en-US" sz="1400" dirty="0">
                  <a:solidFill>
                    <a:srgbClr val="183B4E"/>
                  </a:solidFill>
                  <a:sym typeface="Times New Roman" pitchFamily="18" charset="0"/>
                </a:rPr>
                <a:t>Illustrated Parts </a:t>
              </a:r>
              <a:r>
                <a:rPr lang="en-US" sz="1400" dirty="0" smtClean="0">
                  <a:solidFill>
                    <a:srgbClr val="183B4E"/>
                  </a:solidFill>
                  <a:sym typeface="Times New Roman" pitchFamily="18" charset="0"/>
                </a:rPr>
                <a:t>Data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682886" y="2226549"/>
              <a:ext cx="905817" cy="318342"/>
            </a:xfrm>
            <a:prstGeom prst="rect">
              <a:avLst/>
            </a:prstGeom>
            <a:solidFill>
              <a:schemeClr val="bg1"/>
            </a:solidFill>
            <a:scene3d>
              <a:camera prst="perspectiveContrastingRightFacing"/>
              <a:lightRig rig="threePt" dir="t"/>
            </a:scene3d>
          </p:spPr>
          <p:txBody>
            <a:bodyPr wrap="square" tIns="0" bIns="0">
              <a:spAutoFit/>
            </a:bodyPr>
            <a:lstStyle/>
            <a:p>
              <a:pPr defTabSz="942289">
                <a:defRPr/>
              </a:pPr>
              <a:r>
                <a:rPr lang="en-US" sz="1600" dirty="0">
                  <a:solidFill>
                    <a:srgbClr val="183B4E"/>
                  </a:solidFill>
                  <a:sym typeface="Times New Roman" pitchFamily="18" charset="0"/>
                </a:rPr>
                <a:t>941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091815" y="1177760"/>
            <a:ext cx="1948578" cy="2469870"/>
            <a:chOff x="4729496" y="681539"/>
            <a:chExt cx="2623577" cy="2842208"/>
          </a:xfrm>
        </p:grpSpPr>
        <p:pic>
          <p:nvPicPr>
            <p:cNvPr id="14" name="Content Placeholder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29496" y="681539"/>
              <a:ext cx="2623577" cy="284220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18631" y="1356881"/>
              <a:ext cx="671601" cy="283339"/>
            </a:xfrm>
            <a:prstGeom prst="rect">
              <a:avLst/>
            </a:prstGeom>
            <a:solidFill>
              <a:schemeClr val="bg1"/>
            </a:solidFill>
            <a:scene3d>
              <a:camera prst="perspectiveContrastingRightFacing"/>
              <a:lightRig rig="threePt" dir="t"/>
            </a:scene3d>
          </p:spPr>
          <p:txBody>
            <a:bodyPr wrap="square" tIns="0" bIns="0">
              <a:spAutoFit/>
            </a:bodyPr>
            <a:lstStyle/>
            <a:p>
              <a:pPr defTabSz="942289">
                <a:defRPr/>
              </a:pPr>
              <a:r>
                <a:rPr lang="en-US" sz="1600" dirty="0" smtClean="0">
                  <a:solidFill>
                    <a:srgbClr val="183B4E"/>
                  </a:solidFill>
                  <a:sym typeface="Times New Roman" pitchFamily="18" charset="0"/>
                </a:rPr>
                <a:t>921</a:t>
              </a:r>
              <a:endParaRPr lang="en-US" sz="1600" dirty="0">
                <a:solidFill>
                  <a:srgbClr val="183B4E"/>
                </a:solidFill>
                <a:sym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20701703">
              <a:off x="5329293" y="1892409"/>
              <a:ext cx="1429722" cy="85001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defTabSz="942289">
                <a:defRPr/>
              </a:pPr>
              <a:r>
                <a:rPr lang="en-US" sz="1400" dirty="0" smtClean="0">
                  <a:solidFill>
                    <a:srgbClr val="183B4E"/>
                  </a:solidFill>
                  <a:sym typeface="Times New Roman" pitchFamily="18" charset="0"/>
                </a:rPr>
                <a:t>Remove and Install procedures</a:t>
              </a:r>
              <a:endParaRPr lang="en-US" sz="1400" dirty="0">
                <a:solidFill>
                  <a:srgbClr val="183B4E"/>
                </a:solidFill>
                <a:sym typeface="Times New Roman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009239" y="3341863"/>
            <a:ext cx="1894926" cy="2304357"/>
            <a:chOff x="4206186" y="3584897"/>
            <a:chExt cx="2643625" cy="2863927"/>
          </a:xfrm>
        </p:grpSpPr>
        <p:pic>
          <p:nvPicPr>
            <p:cNvPr id="10" name="Content Placeholder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06186" y="3584897"/>
              <a:ext cx="2643625" cy="286392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 rot="20701703">
              <a:off x="4838461" y="4845650"/>
              <a:ext cx="1679600" cy="38251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defTabSz="942289">
                <a:defRPr/>
              </a:pPr>
              <a:r>
                <a:rPr lang="en-US" sz="1400" dirty="0" smtClean="0">
                  <a:solidFill>
                    <a:srgbClr val="183B4E"/>
                  </a:solidFill>
                  <a:sym typeface="Times New Roman" pitchFamily="18" charset="0"/>
                </a:rPr>
                <a:t>Illustrations</a:t>
              </a:r>
              <a:endParaRPr lang="en-US" sz="1400" dirty="0">
                <a:solidFill>
                  <a:srgbClr val="183B4E"/>
                </a:solidFill>
                <a:sym typeface="Times New Roman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998940" y="3647630"/>
            <a:ext cx="2250424" cy="2488953"/>
            <a:chOff x="7673864" y="2712998"/>
            <a:chExt cx="2623577" cy="2842208"/>
          </a:xfrm>
        </p:grpSpPr>
        <p:pic>
          <p:nvPicPr>
            <p:cNvPr id="18" name="Content Placeholder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73864" y="2712998"/>
              <a:ext cx="2623577" cy="2842208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 rot="20701703">
              <a:off x="8173255" y="3958372"/>
              <a:ext cx="1429722" cy="3514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defTabSz="942289">
                <a:defRPr/>
              </a:pPr>
              <a:r>
                <a:rPr lang="en-US" sz="1400" dirty="0" smtClean="0">
                  <a:solidFill>
                    <a:srgbClr val="183B4E"/>
                  </a:solidFill>
                  <a:sym typeface="Times New Roman" pitchFamily="18" charset="0"/>
                </a:rPr>
                <a:t>Inspections</a:t>
              </a:r>
              <a:endParaRPr lang="en-US" sz="1400" dirty="0">
                <a:solidFill>
                  <a:srgbClr val="183B4E"/>
                </a:solidFill>
                <a:sym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819035" y="3406721"/>
              <a:ext cx="655176" cy="246221"/>
            </a:xfrm>
            <a:prstGeom prst="rect">
              <a:avLst/>
            </a:prstGeom>
            <a:solidFill>
              <a:schemeClr val="bg1"/>
            </a:solidFill>
            <a:scene3d>
              <a:camera prst="perspectiveContrastingRightFacing"/>
              <a:lightRig rig="threePt" dir="t"/>
            </a:scene3d>
          </p:spPr>
          <p:txBody>
            <a:bodyPr wrap="square" tIns="0" bIns="0">
              <a:spAutoFit/>
            </a:bodyPr>
            <a:lstStyle/>
            <a:p>
              <a:pPr defTabSz="942289">
                <a:defRPr/>
              </a:pPr>
              <a:r>
                <a:rPr lang="en-US" sz="1600" dirty="0" smtClean="0">
                  <a:solidFill>
                    <a:srgbClr val="183B4E"/>
                  </a:solidFill>
                  <a:sym typeface="Times New Roman" pitchFamily="18" charset="0"/>
                </a:rPr>
                <a:t>300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87680" y="1229115"/>
            <a:ext cx="5747848" cy="4780494"/>
            <a:chOff x="870606" y="1482055"/>
            <a:chExt cx="5364922" cy="4527554"/>
          </a:xfrm>
        </p:grpSpPr>
        <p:grpSp>
          <p:nvGrpSpPr>
            <p:cNvPr id="32" name="Group 31"/>
            <p:cNvGrpSpPr/>
            <p:nvPr/>
          </p:nvGrpSpPr>
          <p:grpSpPr>
            <a:xfrm>
              <a:off x="870606" y="1482055"/>
              <a:ext cx="5364922" cy="4527554"/>
              <a:chOff x="75406" y="2219410"/>
              <a:chExt cx="4867341" cy="3734479"/>
            </a:xfrm>
          </p:grpSpPr>
          <p:grpSp>
            <p:nvGrpSpPr>
              <p:cNvPr id="30" name="Group 29"/>
              <p:cNvGrpSpPr/>
              <p:nvPr/>
            </p:nvGrpSpPr>
            <p:grpSpPr>
              <a:xfrm>
                <a:off x="75406" y="2219410"/>
                <a:ext cx="4834058" cy="3734479"/>
                <a:chOff x="176854" y="2645664"/>
                <a:chExt cx="3851542" cy="2752920"/>
              </a:xfrm>
            </p:grpSpPr>
            <p:pic>
              <p:nvPicPr>
                <p:cNvPr id="25" name="Content Placeholder 4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76854" y="2645664"/>
                  <a:ext cx="3851542" cy="2752920"/>
                </a:xfrm>
                <a:prstGeom prst="rect">
                  <a:avLst/>
                </a:prstGeom>
              </p:spPr>
            </p:pic>
            <p:sp>
              <p:nvSpPr>
                <p:cNvPr id="29" name="TextBox 28"/>
                <p:cNvSpPr txBox="1"/>
                <p:nvPr/>
              </p:nvSpPr>
              <p:spPr>
                <a:xfrm>
                  <a:off x="609600" y="2658218"/>
                  <a:ext cx="313068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600" b="1" dirty="0" smtClean="0"/>
                    <a:t>Common Source </a:t>
                  </a:r>
                  <a:r>
                    <a:rPr lang="en-GB" sz="1600" b="1" dirty="0" err="1" smtClean="0"/>
                    <a:t>DataBase</a:t>
                  </a:r>
                  <a:endParaRPr lang="en-GB" sz="1600" b="1" dirty="0"/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3883807" y="2853387"/>
                <a:ext cx="10589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 smtClean="0">
                    <a:solidFill>
                      <a:schemeClr val="bg1"/>
                    </a:solidFill>
                  </a:rPr>
                  <a:t>Component E</a:t>
                </a:r>
                <a:endParaRPr lang="en-GB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4047968" y="2254035"/>
              <a:ext cx="11671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Component D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03805" y="2263186"/>
              <a:ext cx="11671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Component C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23457" y="2271266"/>
              <a:ext cx="11671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Component B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83784" y="2275378"/>
              <a:ext cx="11671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Component A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Right Arrow 27"/>
          <p:cNvSpPr/>
          <p:nvPr/>
        </p:nvSpPr>
        <p:spPr>
          <a:xfrm>
            <a:off x="5831347" y="2079122"/>
            <a:ext cx="1057792" cy="2900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787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2120">
        <p14:reveal dir="r"/>
      </p:transition>
    </mc:Choice>
    <mc:Fallback xmlns="">
      <p:transition spd="slow" advTm="121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21</a:t>
            </a:fld>
            <a:endParaRPr lang="en-GB" dirty="0"/>
          </a:p>
        </p:txBody>
      </p:sp>
      <p:grpSp>
        <p:nvGrpSpPr>
          <p:cNvPr id="33" name="Group 32"/>
          <p:cNvGrpSpPr/>
          <p:nvPr/>
        </p:nvGrpSpPr>
        <p:grpSpPr>
          <a:xfrm>
            <a:off x="4426957" y="928688"/>
            <a:ext cx="7438907" cy="5300662"/>
            <a:chOff x="3888289" y="925775"/>
            <a:chExt cx="7123153" cy="5300662"/>
          </a:xfrm>
        </p:grpSpPr>
        <p:sp>
          <p:nvSpPr>
            <p:cNvPr id="34" name="Rectangle 33"/>
            <p:cNvSpPr/>
            <p:nvPr/>
          </p:nvSpPr>
          <p:spPr>
            <a:xfrm>
              <a:off x="3928208" y="925775"/>
              <a:ext cx="7083234" cy="530066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4696228" y="1028009"/>
              <a:ext cx="1281113" cy="1281113"/>
              <a:chOff x="4691061" y="825864"/>
              <a:chExt cx="1281113" cy="1281113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91061" y="825864"/>
                <a:ext cx="1281113" cy="1281113"/>
              </a:xfrm>
              <a:prstGeom prst="rect">
                <a:avLst/>
              </a:prstGeom>
            </p:spPr>
          </p:pic>
          <p:sp>
            <p:nvSpPr>
              <p:cNvPr id="46" name="TextBox 45"/>
              <p:cNvSpPr txBox="1"/>
              <p:nvPr/>
            </p:nvSpPr>
            <p:spPr>
              <a:xfrm>
                <a:off x="4691061" y="1328738"/>
                <a:ext cx="11811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 smtClean="0"/>
                  <a:t>ERP</a:t>
                </a:r>
                <a:endParaRPr lang="en-GB" sz="2000" b="1" dirty="0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5877330" y="1457640"/>
              <a:ext cx="1281113" cy="1281113"/>
              <a:chOff x="4691061" y="825864"/>
              <a:chExt cx="1281113" cy="1281113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91061" y="825864"/>
                <a:ext cx="1281113" cy="1281113"/>
              </a:xfrm>
              <a:prstGeom prst="rect">
                <a:avLst/>
              </a:prstGeom>
            </p:spPr>
          </p:pic>
          <p:sp>
            <p:nvSpPr>
              <p:cNvPr id="44" name="TextBox 43"/>
              <p:cNvSpPr txBox="1"/>
              <p:nvPr/>
            </p:nvSpPr>
            <p:spPr>
              <a:xfrm>
                <a:off x="4691061" y="1328738"/>
                <a:ext cx="11811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 smtClean="0"/>
                  <a:t>CMMS</a:t>
                </a:r>
                <a:endParaRPr lang="en-GB" sz="2000" b="1" dirty="0"/>
              </a:p>
            </p:txBody>
          </p:sp>
        </p:grpSp>
        <p:sp>
          <p:nvSpPr>
            <p:cNvPr id="37" name="Right Arrow 36"/>
            <p:cNvSpPr/>
            <p:nvPr/>
          </p:nvSpPr>
          <p:spPr>
            <a:xfrm>
              <a:off x="7103877" y="2000168"/>
              <a:ext cx="652059" cy="378129"/>
            </a:xfrm>
            <a:prstGeom prst="rightArrow">
              <a:avLst/>
            </a:prstGeom>
            <a:ln w="28575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>
              <a:scene3d>
                <a:camera prst="perspectiveRelaxedModerately"/>
                <a:lightRig rig="threePt" dir="t"/>
              </a:scene3d>
            </a:bodyPr>
            <a:lstStyle/>
            <a:p>
              <a:pPr algn="ctr"/>
              <a:endParaRPr lang="en-GB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1734" y="1739962"/>
              <a:ext cx="2949783" cy="10403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9" name="TextBox 38"/>
            <p:cNvSpPr txBox="1"/>
            <p:nvPr/>
          </p:nvSpPr>
          <p:spPr>
            <a:xfrm>
              <a:off x="3888289" y="5813046"/>
              <a:ext cx="70832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/>
                <a:t>External “world”</a:t>
              </a:r>
              <a:endParaRPr lang="en-GB" b="1" dirty="0"/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1909" y="2964130"/>
              <a:ext cx="3527679" cy="1999600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2789" y="4217685"/>
              <a:ext cx="1868845" cy="1868845"/>
            </a:xfrm>
            <a:prstGeom prst="rect">
              <a:avLst/>
            </a:prstGeom>
          </p:spPr>
        </p:pic>
        <p:sp>
          <p:nvSpPr>
            <p:cNvPr id="42" name="Bent-Up Arrow 41"/>
            <p:cNvSpPr/>
            <p:nvPr/>
          </p:nvSpPr>
          <p:spPr>
            <a:xfrm>
              <a:off x="8175992" y="3253769"/>
              <a:ext cx="2096721" cy="1098211"/>
            </a:xfrm>
            <a:prstGeom prst="bentUpArrow">
              <a:avLst/>
            </a:prstGeom>
            <a:ln w="28575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  <a:scene3d>
                <a:camera prst="perspectiveRelaxedModerately"/>
                <a:lightRig rig="threePt" dir="t"/>
              </a:scene3d>
            </a:bodyPr>
            <a:lstStyle/>
            <a:p>
              <a:pPr algn="ctr"/>
              <a:endParaRPr lang="en-GB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 rot="20779143">
            <a:off x="5610661" y="4939339"/>
            <a:ext cx="4549030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Customized structure and layout</a:t>
            </a:r>
            <a:endParaRPr lang="en-GB" sz="2400" b="1" dirty="0"/>
          </a:p>
        </p:txBody>
      </p:sp>
      <p:sp>
        <p:nvSpPr>
          <p:cNvPr id="49" name="Rectangle 48"/>
          <p:cNvSpPr/>
          <p:nvPr/>
        </p:nvSpPr>
        <p:spPr>
          <a:xfrm>
            <a:off x="534144" y="930490"/>
            <a:ext cx="3706626" cy="5300662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0" name="Group 49"/>
          <p:cNvGrpSpPr/>
          <p:nvPr/>
        </p:nvGrpSpPr>
        <p:grpSpPr>
          <a:xfrm>
            <a:off x="1186786" y="3266732"/>
            <a:ext cx="2164351" cy="2170496"/>
            <a:chOff x="9690051" y="3553990"/>
            <a:chExt cx="1457540" cy="1666454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0051" y="3553990"/>
              <a:ext cx="1457540" cy="1666454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9799023" y="4286345"/>
              <a:ext cx="1183950" cy="732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/>
                <a:t>Company</a:t>
              </a:r>
            </a:p>
            <a:p>
              <a:pPr algn="ctr"/>
              <a:r>
                <a:rPr lang="en-GB" sz="2800" b="1" dirty="0" smtClean="0"/>
                <a:t>CSDB</a:t>
              </a:r>
              <a:endParaRPr lang="en-GB" sz="2800" b="1" dirty="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549874" y="5808146"/>
            <a:ext cx="37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Technical office</a:t>
            </a:r>
            <a:endParaRPr lang="en-GB" b="1" dirty="0"/>
          </a:p>
        </p:txBody>
      </p:sp>
      <p:sp>
        <p:nvSpPr>
          <p:cNvPr id="53" name="Right Arrow 52"/>
          <p:cNvSpPr/>
          <p:nvPr/>
        </p:nvSpPr>
        <p:spPr>
          <a:xfrm rot="5400000">
            <a:off x="2564093" y="2920406"/>
            <a:ext cx="722677" cy="386808"/>
          </a:xfrm>
          <a:prstGeom prst="rightArrow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endParaRPr lang="en-GB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9" name="Right Arrow 58"/>
          <p:cNvSpPr/>
          <p:nvPr/>
        </p:nvSpPr>
        <p:spPr>
          <a:xfrm rot="19903861">
            <a:off x="3539196" y="2799822"/>
            <a:ext cx="1964496" cy="386808"/>
          </a:xfrm>
          <a:prstGeom prst="rightArrow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endParaRPr lang="en-GB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0" name="Right Arrow 59"/>
          <p:cNvSpPr/>
          <p:nvPr/>
        </p:nvSpPr>
        <p:spPr>
          <a:xfrm>
            <a:off x="3795139" y="3833790"/>
            <a:ext cx="1116712" cy="386808"/>
          </a:xfrm>
          <a:prstGeom prst="rightArrow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endParaRPr lang="en-GB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6" name="Right Arrow 55"/>
          <p:cNvSpPr/>
          <p:nvPr/>
        </p:nvSpPr>
        <p:spPr>
          <a:xfrm rot="5400000">
            <a:off x="1409980" y="2909601"/>
            <a:ext cx="722677" cy="386808"/>
          </a:xfrm>
          <a:prstGeom prst="rightArrow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endParaRPr lang="en-GB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642749" y="1317829"/>
            <a:ext cx="1146908" cy="1011100"/>
            <a:chOff x="468580" y="2320733"/>
            <a:chExt cx="1408942" cy="1325150"/>
          </a:xfrm>
        </p:grpSpPr>
        <p:grpSp>
          <p:nvGrpSpPr>
            <p:cNvPr id="64" name="Group 63"/>
            <p:cNvGrpSpPr/>
            <p:nvPr/>
          </p:nvGrpSpPr>
          <p:grpSpPr>
            <a:xfrm>
              <a:off x="468580" y="2320733"/>
              <a:ext cx="1408942" cy="1325150"/>
              <a:chOff x="1005191" y="2637990"/>
              <a:chExt cx="1408942" cy="1325150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4384" y="2637990"/>
                <a:ext cx="1232698" cy="1325150"/>
              </a:xfrm>
              <a:prstGeom prst="rect">
                <a:avLst/>
              </a:prstGeom>
            </p:spPr>
          </p:pic>
          <p:sp>
            <p:nvSpPr>
              <p:cNvPr id="67" name="TextBox 66"/>
              <p:cNvSpPr txBox="1"/>
              <p:nvPr/>
            </p:nvSpPr>
            <p:spPr>
              <a:xfrm>
                <a:off x="1005191" y="3292995"/>
                <a:ext cx="1408942" cy="443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 smtClean="0">
                    <a:solidFill>
                      <a:schemeClr val="bg1"/>
                    </a:solidFill>
                  </a:rPr>
                  <a:t>Dataset A</a:t>
                </a:r>
                <a:endParaRPr lang="en-GB" sz="16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549193" y="2372050"/>
              <a:ext cx="1171781" cy="484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Shipdex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351804" y="1565606"/>
            <a:ext cx="1041885" cy="1011100"/>
            <a:chOff x="975696" y="3286930"/>
            <a:chExt cx="1279925" cy="1325150"/>
          </a:xfrm>
        </p:grpSpPr>
        <p:grpSp>
          <p:nvGrpSpPr>
            <p:cNvPr id="69" name="Group 68"/>
            <p:cNvGrpSpPr/>
            <p:nvPr/>
          </p:nvGrpSpPr>
          <p:grpSpPr>
            <a:xfrm>
              <a:off x="975696" y="3286930"/>
              <a:ext cx="1276037" cy="1325150"/>
              <a:chOff x="1034384" y="2637990"/>
              <a:chExt cx="1276037" cy="1325150"/>
            </a:xfrm>
          </p:grpSpPr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4384" y="2637990"/>
                <a:ext cx="1232698" cy="1325150"/>
              </a:xfrm>
              <a:prstGeom prst="rect">
                <a:avLst/>
              </a:prstGeom>
            </p:spPr>
          </p:pic>
          <p:sp>
            <p:nvSpPr>
              <p:cNvPr id="72" name="TextBox 71"/>
              <p:cNvSpPr txBox="1"/>
              <p:nvPr/>
            </p:nvSpPr>
            <p:spPr>
              <a:xfrm>
                <a:off x="1055435" y="3306202"/>
                <a:ext cx="1254986" cy="443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 smtClean="0">
                    <a:solidFill>
                      <a:schemeClr val="bg1"/>
                    </a:solidFill>
                  </a:rPr>
                  <a:t>Dataset B</a:t>
                </a:r>
                <a:endParaRPr lang="en-GB" sz="16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1056868" y="3311392"/>
              <a:ext cx="1198753" cy="484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Shipdex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999992" y="1556925"/>
            <a:ext cx="2037260" cy="1115657"/>
            <a:chOff x="2110104" y="4806719"/>
            <a:chExt cx="2318075" cy="1325150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3920" y="4806719"/>
              <a:ext cx="1232698" cy="1325150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2110104" y="4939123"/>
              <a:ext cx="23180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chemeClr val="bg1"/>
                  </a:solidFill>
                </a:rPr>
                <a:t>Service </a:t>
              </a:r>
            </a:p>
            <a:p>
              <a:pPr algn="ctr"/>
              <a:endParaRPr lang="en-GB" dirty="0">
                <a:solidFill>
                  <a:schemeClr val="bg1"/>
                </a:solidFill>
              </a:endParaRPr>
            </a:p>
            <a:p>
              <a:pPr algn="ctr"/>
              <a:r>
                <a:rPr lang="en-GB" dirty="0" smtClean="0">
                  <a:solidFill>
                    <a:schemeClr val="bg1"/>
                  </a:solidFill>
                </a:rPr>
                <a:t>Bulletins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52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130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1731">
        <p14:reveal dir="r"/>
      </p:transition>
    </mc:Choice>
    <mc:Fallback xmlns="">
      <p:transition spd="slow" advTm="217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 animBg="1"/>
      <p:bldP spid="51" grpId="0"/>
      <p:bldP spid="53" grpId="0" animBg="1"/>
      <p:bldP spid="59" grpId="0" animBg="1"/>
      <p:bldP spid="60" grpId="0" animBg="1"/>
      <p:bldP spid="5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22</a:t>
            </a:fld>
            <a:endParaRPr lang="en-GB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143651" y="714840"/>
            <a:ext cx="7095744" cy="4801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Main benefits for manufacturers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156" y="2174788"/>
            <a:ext cx="2532261" cy="25394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77632" y="2967459"/>
            <a:ext cx="22489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Manufacturer</a:t>
            </a:r>
          </a:p>
          <a:p>
            <a:pPr algn="ctr"/>
            <a:r>
              <a:rPr lang="en-GB" sz="2800" b="1" dirty="0" smtClean="0"/>
              <a:t>CSDB</a:t>
            </a:r>
            <a:endParaRPr lang="en-GB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98426" y="5587464"/>
            <a:ext cx="9967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FF0000"/>
                </a:solidFill>
              </a:rPr>
              <a:t>HIGHER </a:t>
            </a:r>
            <a:r>
              <a:rPr lang="en-GB" sz="4000" b="1" dirty="0">
                <a:solidFill>
                  <a:srgbClr val="FF0000"/>
                </a:solidFill>
              </a:rPr>
              <a:t>QUALITY AT </a:t>
            </a:r>
            <a:r>
              <a:rPr lang="en-GB" sz="4000" b="1" dirty="0" smtClean="0">
                <a:solidFill>
                  <a:srgbClr val="FF0000"/>
                </a:solidFill>
              </a:rPr>
              <a:t>LOWER </a:t>
            </a:r>
            <a:r>
              <a:rPr lang="en-GB" sz="4000" b="1" dirty="0">
                <a:solidFill>
                  <a:srgbClr val="FF0000"/>
                </a:solidFill>
              </a:rPr>
              <a:t>COST</a:t>
            </a:r>
          </a:p>
          <a:p>
            <a:pPr algn="ctr"/>
            <a:endParaRPr lang="en-GB" sz="4000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48190" y="1315151"/>
            <a:ext cx="9193649" cy="5169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9725" indent="-33972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mtClean="0"/>
              <a:t>Possibility to interface with Engineering and ERP systems</a:t>
            </a:r>
          </a:p>
          <a:p>
            <a:pPr marL="339725" indent="-33972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mtClean="0"/>
              <a:t>Standardisation of technical data production</a:t>
            </a:r>
          </a:p>
          <a:p>
            <a:pPr marL="339725" indent="-33972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mtClean="0"/>
              <a:t>Data production under Quality Assurance, Versioning and Configuration Control</a:t>
            </a:r>
          </a:p>
          <a:p>
            <a:pPr marL="339725" indent="-33972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mtClean="0"/>
              <a:t>Possibility to convert legacy manuals to Shipdex™</a:t>
            </a:r>
          </a:p>
          <a:p>
            <a:pPr marL="339725" indent="-33972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mtClean="0"/>
              <a:t>Reduced creation and update costs, due to data re-usability</a:t>
            </a:r>
          </a:p>
          <a:p>
            <a:pPr marL="339725" indent="-33972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mtClean="0"/>
              <a:t>Electronic storage in a structured CSDB</a:t>
            </a:r>
          </a:p>
          <a:p>
            <a:pPr marL="339725" indent="-33972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mtClean="0"/>
              <a:t>Improved Service Bulletins/Letters management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678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3115">
        <p14:reveal dir="r"/>
      </p:transition>
    </mc:Choice>
    <mc:Fallback xmlns="">
      <p:transition spd="slow" advTm="131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346735" y="1261963"/>
            <a:ext cx="8846248" cy="5169408"/>
          </a:xfrm>
        </p:spPr>
        <p:txBody>
          <a:bodyPr>
            <a:normAutofit/>
          </a:bodyPr>
          <a:lstStyle/>
          <a:p>
            <a:pPr marL="447675" indent="-44767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600" dirty="0" smtClean="0"/>
              <a:t>Technical manuals are standardized in:</a:t>
            </a:r>
            <a:endParaRPr lang="en-GB" sz="2600" dirty="0"/>
          </a:p>
          <a:p>
            <a:pPr marL="862013" lvl="1" indent="-352425">
              <a:lnSpc>
                <a:spcPct val="800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GB" sz="2600" dirty="0"/>
              <a:t>Structure and composition</a:t>
            </a:r>
          </a:p>
          <a:p>
            <a:pPr marL="862013" lvl="1" indent="-352425">
              <a:lnSpc>
                <a:spcPct val="800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GB" sz="2600" dirty="0"/>
              <a:t>Content</a:t>
            </a:r>
          </a:p>
          <a:p>
            <a:pPr marL="862013" lvl="1" indent="-352425">
              <a:lnSpc>
                <a:spcPct val="800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GB" sz="2600" dirty="0"/>
              <a:t>Electronic format </a:t>
            </a:r>
            <a:r>
              <a:rPr lang="en-GB" sz="2600" dirty="0" smtClean="0"/>
              <a:t>(just </a:t>
            </a:r>
            <a:r>
              <a:rPr lang="en-GB" sz="2600" dirty="0"/>
              <a:t>one browsing system)</a:t>
            </a:r>
          </a:p>
          <a:p>
            <a:pPr marL="862013" lvl="1" indent="-352425">
              <a:lnSpc>
                <a:spcPct val="800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GB" sz="2600" dirty="0" smtClean="0"/>
              <a:t>Preferred layout </a:t>
            </a:r>
          </a:p>
          <a:p>
            <a:pPr marL="447675" indent="-395288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2600" dirty="0" smtClean="0"/>
              <a:t>Shipdex datasets can be reused many times for many ships</a:t>
            </a:r>
          </a:p>
          <a:p>
            <a:pPr marL="447675" indent="-395288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2600" dirty="0" smtClean="0"/>
              <a:t>Data </a:t>
            </a:r>
            <a:r>
              <a:rPr lang="en-GB" sz="2600" dirty="0"/>
              <a:t>integration between technical information and CMMS, ERP, etc.</a:t>
            </a:r>
          </a:p>
          <a:p>
            <a:pPr marL="447675" indent="-44767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600" dirty="0"/>
              <a:t>Reduced maintenance task duration thanks to faster possibility to retrieve </a:t>
            </a:r>
            <a:r>
              <a:rPr lang="en-GB" sz="2600" dirty="0" smtClean="0"/>
              <a:t>information</a:t>
            </a:r>
            <a:endParaRPr lang="en-GB" sz="2600" dirty="0"/>
          </a:p>
          <a:p>
            <a:pPr marL="447675" indent="-447675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en-GB" sz="2600" dirty="0"/>
              <a:t>Reduced risks to use not updated information</a:t>
            </a:r>
          </a:p>
          <a:p>
            <a:pPr marL="0" indent="0">
              <a:buNone/>
            </a:pP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23</a:t>
            </a:fld>
            <a:endParaRPr lang="en-GB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370298" y="733524"/>
            <a:ext cx="7095744" cy="4801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Main benefits for shipyard and ship-owners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616" y="2112284"/>
            <a:ext cx="2594589" cy="26019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66042" y="2926012"/>
            <a:ext cx="1975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Customer</a:t>
            </a:r>
          </a:p>
          <a:p>
            <a:pPr algn="ctr"/>
            <a:r>
              <a:rPr lang="en-GB" sz="2800" b="1" dirty="0" smtClean="0"/>
              <a:t>CSDB</a:t>
            </a:r>
            <a:endParaRPr lang="en-GB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60210" y="5686566"/>
            <a:ext cx="9967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FF0000"/>
                </a:solidFill>
              </a:rPr>
              <a:t>HIGHER </a:t>
            </a:r>
            <a:r>
              <a:rPr lang="en-GB" sz="4000" b="1" dirty="0">
                <a:solidFill>
                  <a:srgbClr val="FF0000"/>
                </a:solidFill>
              </a:rPr>
              <a:t>QUALITY AT </a:t>
            </a:r>
            <a:r>
              <a:rPr lang="en-GB" sz="4000" b="1" dirty="0" smtClean="0">
                <a:solidFill>
                  <a:srgbClr val="FF0000"/>
                </a:solidFill>
              </a:rPr>
              <a:t>LOWER </a:t>
            </a:r>
            <a:r>
              <a:rPr lang="en-GB" sz="4000" b="1" dirty="0">
                <a:solidFill>
                  <a:srgbClr val="FF0000"/>
                </a:solidFill>
              </a:rPr>
              <a:t>COST</a:t>
            </a:r>
          </a:p>
          <a:p>
            <a:pPr algn="ctr"/>
            <a:endParaRPr lang="en-GB" sz="4000" dirty="0"/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304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3115">
        <p14:reveal dir="r"/>
      </p:transition>
    </mc:Choice>
    <mc:Fallback xmlns="">
      <p:transition spd="slow" advTm="131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24</a:t>
            </a:fld>
            <a:endParaRPr lang="en-GB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2559870"/>
            <a:ext cx="12192000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</a:t>
            </a:r>
            <a:endParaRPr lang="en-GB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695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242">
        <p14:reveal dir="r"/>
      </p:transition>
    </mc:Choice>
    <mc:Fallback xmlns="">
      <p:transition spd="slow" advTm="22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25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7" y="986432"/>
            <a:ext cx="502920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812957" y="1443260"/>
            <a:ext cx="68950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0000"/>
                </a:solidFill>
              </a:rPr>
              <a:t>Short demonstration:</a:t>
            </a:r>
          </a:p>
          <a:p>
            <a:pPr marL="1433513" indent="-630238">
              <a:buFont typeface="Wingdings" panose="05000000000000000000" pitchFamily="2" charset="2"/>
              <a:buChar char="Ø"/>
              <a:tabLst>
                <a:tab pos="1162050" algn="l"/>
              </a:tabLst>
            </a:pPr>
            <a:r>
              <a:rPr lang="en-GB" sz="4400" b="1" dirty="0" smtClean="0">
                <a:solidFill>
                  <a:srgbClr val="FF0000"/>
                </a:solidFill>
              </a:rPr>
              <a:t>Shipdex datasets</a:t>
            </a:r>
          </a:p>
          <a:p>
            <a:pPr marL="1433513" indent="-630238">
              <a:buFont typeface="Wingdings" panose="05000000000000000000" pitchFamily="2" charset="2"/>
              <a:buChar char="Ø"/>
              <a:tabLst>
                <a:tab pos="1162050" algn="l"/>
              </a:tabLst>
            </a:pPr>
            <a:r>
              <a:rPr lang="en-GB" sz="4400" b="1" dirty="0" smtClean="0">
                <a:solidFill>
                  <a:srgbClr val="FF0000"/>
                </a:solidFill>
              </a:rPr>
              <a:t>How to browse and print Shipdex datasets</a:t>
            </a:r>
            <a:endParaRPr lang="en-GB" sz="4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4874" y="4827059"/>
            <a:ext cx="6314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You can contact me at</a:t>
            </a:r>
          </a:p>
          <a:p>
            <a:pPr algn="ctr"/>
            <a:r>
              <a:rPr lang="en-GB" sz="2400" dirty="0" smtClean="0">
                <a:hlinkClick r:id="rId3"/>
              </a:rPr>
              <a:t>mv@shipdexconsulting.com</a:t>
            </a:r>
            <a:endParaRPr lang="en-GB" sz="2400" dirty="0" smtClean="0"/>
          </a:p>
          <a:p>
            <a:pPr algn="ctr"/>
            <a:r>
              <a:rPr lang="en-GB" sz="2400" dirty="0" smtClean="0">
                <a:hlinkClick r:id="rId4"/>
              </a:rPr>
              <a:t>info@shipdexconsulting.com</a:t>
            </a:r>
            <a:endParaRPr lang="en-GB" sz="2400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601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005" y="1600235"/>
            <a:ext cx="11426952" cy="489364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Courier New" panose="02070309020205020404" pitchFamily="49" charset="0"/>
              <a:buChar char="o"/>
              <a:defRPr sz="2400">
                <a:solidFill>
                  <a:schemeClr val="dk1"/>
                </a:solidFill>
              </a:defRPr>
            </a:lvl1pPr>
            <a:lvl2pPr marL="800100" lvl="1" indent="-342900">
              <a:buFont typeface="Wingdings" panose="05000000000000000000" pitchFamily="2" charset="2"/>
              <a:buChar char="ü"/>
              <a:defRPr sz="2400"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GB" dirty="0"/>
              <a:t>We are acting as Technical Manager inside the non-profit Shipdex organization</a:t>
            </a:r>
          </a:p>
          <a:p>
            <a:r>
              <a:rPr lang="en-GB" dirty="0"/>
              <a:t>Our mission is to offer the best support to all those organizations who decide to approach the Shipdex Protocol</a:t>
            </a:r>
          </a:p>
          <a:p>
            <a:r>
              <a:rPr lang="en-GB" dirty="0"/>
              <a:t>Our services and software products are directed to any kind of organization working in the shipping market, as:</a:t>
            </a:r>
          </a:p>
          <a:p>
            <a:endParaRPr lang="en-GB" dirty="0"/>
          </a:p>
          <a:p>
            <a:pPr lvl="1"/>
            <a:r>
              <a:rPr lang="en-GB" dirty="0"/>
              <a:t>Manufacturers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en-GB" sz="2400" dirty="0"/>
              <a:t>Shipyards</a:t>
            </a:r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en-GB" sz="2400" dirty="0"/>
              <a:t>Ship-owners</a:t>
            </a:r>
          </a:p>
          <a:p>
            <a:pPr marL="2171700" lvl="4" indent="-342900">
              <a:buFont typeface="Wingdings" panose="05000000000000000000" pitchFamily="2" charset="2"/>
              <a:buChar char="ü"/>
            </a:pPr>
            <a:r>
              <a:rPr lang="en-GB" sz="2400" dirty="0"/>
              <a:t>IT companies</a:t>
            </a:r>
          </a:p>
          <a:p>
            <a:pPr marL="2628900" lvl="5" indent="-342900">
              <a:buFont typeface="Wingdings" panose="05000000000000000000" pitchFamily="2" charset="2"/>
              <a:buChar char="ü"/>
            </a:pPr>
            <a:r>
              <a:rPr lang="en-GB" sz="2400" dirty="0"/>
              <a:t>Engineering companies</a:t>
            </a:r>
          </a:p>
          <a:p>
            <a:pPr marL="3086100" lvl="6" indent="-342900">
              <a:buFont typeface="Wingdings" panose="05000000000000000000" pitchFamily="2" charset="2"/>
              <a:buChar char="ü"/>
            </a:pPr>
            <a:r>
              <a:rPr lang="en-GB" sz="2400" dirty="0"/>
              <a:t>Class Societies</a:t>
            </a: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44" y="3194991"/>
            <a:ext cx="5171020" cy="34672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3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591376" y="536795"/>
            <a:ext cx="57576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Shipdex Consulting Ltd</a:t>
            </a:r>
          </a:p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(Italy – Cyprus – Hong Kong)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53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778" y="1641150"/>
            <a:ext cx="5548184" cy="415498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Courier New" panose="02070309020205020404" pitchFamily="49" charset="0"/>
              <a:buChar char="o"/>
              <a:defRPr sz="2400"/>
            </a:lvl1pPr>
            <a:lvl2pPr marL="800100" lvl="1" indent="-342900">
              <a:buFont typeface="Wingdings" panose="05000000000000000000" pitchFamily="2" charset="2"/>
              <a:buChar char="ü"/>
              <a:defRPr sz="2400"/>
            </a:lvl2pPr>
          </a:lstStyle>
          <a:p>
            <a:r>
              <a:rPr lang="en-GB" dirty="0"/>
              <a:t>Our services:</a:t>
            </a:r>
          </a:p>
          <a:p>
            <a:pPr lvl="1"/>
            <a:r>
              <a:rPr lang="en-GB" dirty="0"/>
              <a:t>Shipdex training and consultancy</a:t>
            </a:r>
          </a:p>
          <a:p>
            <a:pPr lvl="1"/>
            <a:r>
              <a:rPr lang="en-GB" dirty="0"/>
              <a:t>Assistance during the Shipdex process start-up</a:t>
            </a:r>
          </a:p>
          <a:p>
            <a:pPr lvl="1"/>
            <a:r>
              <a:rPr lang="en-GB" dirty="0"/>
              <a:t>Conversion of pdf manuals to Shipdex standard</a:t>
            </a:r>
          </a:p>
          <a:p>
            <a:pPr lvl="1"/>
            <a:r>
              <a:rPr lang="en-GB" dirty="0"/>
              <a:t>Support in developing Shipdex compliant IT applications</a:t>
            </a:r>
          </a:p>
          <a:p>
            <a:pPr lvl="1"/>
            <a:r>
              <a:rPr lang="en-GB" dirty="0"/>
              <a:t>Production of Computer Based Training</a:t>
            </a:r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4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591376" y="536795"/>
            <a:ext cx="57576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Shipdex Consulting Ltd</a:t>
            </a:r>
          </a:p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(Italy – Cyprus – Hong Kong)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8870" y="5956459"/>
            <a:ext cx="6039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Visit us on </a:t>
            </a:r>
            <a:r>
              <a:rPr lang="en-GB" sz="2800" b="1" dirty="0" smtClean="0">
                <a:solidFill>
                  <a:srgbClr val="FF0000"/>
                </a:solidFill>
              </a:rPr>
              <a:t>www.shipdexconsulting.com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2387" y="1657403"/>
            <a:ext cx="5808953" cy="120032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400" dirty="0" smtClean="0"/>
              <a:t>Our software tools: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Shipdex Enterprise Management Suite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AMOS Shipdex Interface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972" y="3122553"/>
            <a:ext cx="7190163" cy="3260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517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5</a:t>
            </a:fld>
            <a:endParaRPr lang="en-GB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2559870"/>
            <a:ext cx="12192000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endParaRPr lang="en-GB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3440" y="4803648"/>
            <a:ext cx="5839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</a:rPr>
              <a:t>THIS TECHNICAL MANUALS FRO MY NEW SHIPS ?!</a:t>
            </a:r>
            <a:endParaRPr lang="en-GB" sz="3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937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242">
        <p14:reveal dir="r"/>
      </p:transition>
    </mc:Choice>
    <mc:Fallback xmlns="">
      <p:transition spd="slow" advTm="22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" b="28312"/>
          <a:stretch/>
        </p:blipFill>
        <p:spPr>
          <a:xfrm>
            <a:off x="0" y="0"/>
            <a:ext cx="12192000" cy="70013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" y="5079151"/>
            <a:ext cx="5839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</a:rPr>
              <a:t>THESE TECHNICAL MANUALS FOR MY NEW SHIPS ?!</a:t>
            </a:r>
            <a:endParaRPr lang="en-GB" sz="3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995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6237">
        <p14:reveal dir="r"/>
      </p:transition>
    </mc:Choice>
    <mc:Fallback xmlns="">
      <p:transition spd="slow" advTm="62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23088"/>
          <a:stretch/>
        </p:blipFill>
        <p:spPr>
          <a:xfrm>
            <a:off x="0" y="0"/>
            <a:ext cx="12192000" cy="68511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2863600"/>
            <a:ext cx="12192000" cy="1384995"/>
          </a:xfrm>
          <a:prstGeom prst="rect">
            <a:avLst/>
          </a:prstGeom>
          <a:solidFill>
            <a:schemeClr val="accent1">
              <a:alpha val="78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This is how many technical manuals </a:t>
            </a:r>
          </a:p>
          <a:p>
            <a:pPr algn="ctr"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are 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s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till supplied today</a:t>
            </a:r>
          </a:p>
          <a:p>
            <a:pPr algn="ctr"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with a new ship! </a:t>
            </a:r>
          </a:p>
        </p:txBody>
      </p:sp>
    </p:spTree>
    <p:extLst>
      <p:ext uri="{BB962C8B-B14F-4D97-AF65-F5344CB8AC3E}">
        <p14:creationId xmlns:p14="http://schemas.microsoft.com/office/powerpoint/2010/main" val="242425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7291">
        <p14:reveal dir="r"/>
      </p:transition>
    </mc:Choice>
    <mc:Fallback xmlns="">
      <p:transition spd="slow" advTm="72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975378" y="1281276"/>
            <a:ext cx="5846622" cy="4008505"/>
          </a:xfrm>
        </p:spPr>
        <p:txBody>
          <a:bodyPr>
            <a:normAutofit/>
          </a:bodyPr>
          <a:lstStyle/>
          <a:p>
            <a:pPr marL="447675" indent="-447675">
              <a:buFont typeface="Wingdings" panose="05000000000000000000" pitchFamily="2" charset="2"/>
              <a:buChar char="Ø"/>
            </a:pPr>
            <a:r>
              <a:rPr lang="en-GB" sz="3600" b="1" dirty="0" smtClean="0"/>
              <a:t>PAPER OR PDF FORMAT</a:t>
            </a:r>
          </a:p>
          <a:p>
            <a:pPr marL="447675" indent="-447675">
              <a:buFont typeface="Wingdings" panose="05000000000000000000" pitchFamily="2" charset="2"/>
              <a:buChar char="Ø"/>
            </a:pPr>
            <a:r>
              <a:rPr lang="en-GB" sz="3600" b="1" dirty="0" smtClean="0"/>
              <a:t>DIFFERENT STRUCTURE</a:t>
            </a:r>
          </a:p>
          <a:p>
            <a:pPr marL="447675" indent="-447675">
              <a:buFont typeface="Wingdings" panose="05000000000000000000" pitchFamily="2" charset="2"/>
              <a:buChar char="Ø"/>
            </a:pPr>
            <a:r>
              <a:rPr lang="en-GB" sz="3600" b="1" dirty="0" smtClean="0"/>
              <a:t>DIFFERENT LAYOUT</a:t>
            </a:r>
          </a:p>
          <a:p>
            <a:pPr marL="447675" indent="-447675">
              <a:buFont typeface="Wingdings" panose="05000000000000000000" pitchFamily="2" charset="2"/>
              <a:buChar char="Ø"/>
            </a:pPr>
            <a:r>
              <a:rPr lang="en-GB" sz="3600" b="1" dirty="0" smtClean="0"/>
              <a:t>DIFFERENT QUALITY</a:t>
            </a:r>
            <a:endParaRPr lang="en-GB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195816" y="6479679"/>
            <a:ext cx="2743200" cy="365125"/>
          </a:xfrm>
        </p:spPr>
        <p:txBody>
          <a:bodyPr/>
          <a:lstStyle/>
          <a:p>
            <a:fld id="{5C8C7C9F-254A-4F93-9463-95A14AA8A8EB}" type="slidenum">
              <a:rPr lang="en-GB" smtClean="0"/>
              <a:t>8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428366" y="4495242"/>
            <a:ext cx="5830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In other words:</a:t>
            </a:r>
          </a:p>
          <a:p>
            <a:pPr algn="ctr"/>
            <a:r>
              <a:rPr lang="en-GB" sz="2800" dirty="0" smtClean="0"/>
              <a:t>Today we produce, exchange and use</a:t>
            </a:r>
            <a:r>
              <a:rPr lang="en-GB" sz="2800" b="1" dirty="0" smtClean="0"/>
              <a:t> “</a:t>
            </a:r>
            <a:r>
              <a:rPr lang="en-GB" sz="4000" b="1" u="sng" dirty="0" smtClean="0"/>
              <a:t>pages of information</a:t>
            </a:r>
            <a:r>
              <a:rPr lang="en-GB" sz="2800" b="1" dirty="0" smtClean="0"/>
              <a:t>”</a:t>
            </a:r>
            <a:endParaRPr lang="en-GB" sz="2800" b="1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17" y="802487"/>
            <a:ext cx="2670399" cy="27248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801" y="3441551"/>
            <a:ext cx="2267174" cy="22218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18583" y="3023919"/>
            <a:ext cx="2594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Paper manuals</a:t>
            </a:r>
            <a:endParaRPr lang="en-GB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415771" y="5832954"/>
            <a:ext cx="2349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PDF manuals</a:t>
            </a:r>
            <a:endParaRPr lang="en-GB" sz="28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069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2853">
        <p14:reveal dir="r"/>
      </p:transition>
    </mc:Choice>
    <mc:Fallback xmlns="">
      <p:transition spd="slow" advTm="128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005" y="1104408"/>
            <a:ext cx="2227767" cy="434785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239651" y="1745961"/>
            <a:ext cx="10515600" cy="2775101"/>
          </a:xfrm>
        </p:spPr>
        <p:txBody>
          <a:bodyPr>
            <a:normAutofit/>
          </a:bodyPr>
          <a:lstStyle/>
          <a:p>
            <a:pPr marL="538163" indent="-538163">
              <a:buFont typeface="Wingdings" panose="05000000000000000000" pitchFamily="2" charset="2"/>
              <a:buChar char="Ø"/>
            </a:pPr>
            <a:r>
              <a:rPr lang="en-GB" sz="3600" b="1" dirty="0" smtClean="0"/>
              <a:t>HIGH MANAGEMENT COSTS</a:t>
            </a:r>
          </a:p>
          <a:p>
            <a:pPr marL="538163" indent="-538163">
              <a:buFont typeface="Wingdings" panose="05000000000000000000" pitchFamily="2" charset="2"/>
              <a:buChar char="Ø"/>
            </a:pPr>
            <a:r>
              <a:rPr lang="en-GB" sz="3600" b="1" dirty="0" smtClean="0"/>
              <a:t>HIGH RISK TO USE NOT UPDATED INFORMATION</a:t>
            </a:r>
          </a:p>
          <a:p>
            <a:pPr marL="538163" indent="-538163">
              <a:buFont typeface="Wingdings" panose="05000000000000000000" pitchFamily="2" charset="2"/>
              <a:buChar char="Ø"/>
            </a:pPr>
            <a:r>
              <a:rPr lang="en-GB" sz="3600" b="1" dirty="0" smtClean="0"/>
              <a:t>HIGH RISK TO BUY THE WRONG SPARE PARTS</a:t>
            </a:r>
          </a:p>
          <a:p>
            <a:pPr marL="538163" indent="-538163">
              <a:buFont typeface="Wingdings" panose="05000000000000000000" pitchFamily="2" charset="2"/>
              <a:buChar char="Ø"/>
            </a:pPr>
            <a:r>
              <a:rPr lang="en-GB" sz="3600" b="1" dirty="0" smtClean="0"/>
              <a:t>NO INTEGRATION WITH COMPANY IT SYSTEMS</a:t>
            </a:r>
            <a:endParaRPr lang="en-GB" sz="39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C7C9F-254A-4F93-9463-95A14AA8A8EB}" type="slidenum">
              <a:rPr lang="en-GB" smtClean="0"/>
              <a:t>9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074193" y="4590295"/>
            <a:ext cx="830687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In other words</a:t>
            </a:r>
            <a:r>
              <a:rPr lang="en-GB" sz="3200" dirty="0" smtClean="0"/>
              <a:t>:</a:t>
            </a:r>
          </a:p>
          <a:p>
            <a:pPr algn="ctr"/>
            <a:r>
              <a:rPr lang="en-GB" sz="4000" b="1" dirty="0" smtClean="0">
                <a:solidFill>
                  <a:srgbClr val="FF0000"/>
                </a:solidFill>
              </a:rPr>
              <a:t>LOW QUALITY AT HIGH COST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81882" y="5419813"/>
            <a:ext cx="2093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A</a:t>
            </a:r>
          </a:p>
          <a:p>
            <a:pPr algn="ctr"/>
            <a:r>
              <a:rPr lang="en-GB" sz="2400" dirty="0" smtClean="0"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Nightmare !</a:t>
            </a:r>
            <a:endParaRPr lang="en-GB" sz="2400" dirty="0">
              <a:latin typeface="Kozuka Gothic Pro H" panose="020B0800000000000000" pitchFamily="34" charset="-128"/>
              <a:ea typeface="Kozuka Gothic Pro H" panose="020B0800000000000000" pitchFamily="34" charset="-128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7966743" y="0"/>
            <a:ext cx="3492433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endParaRPr lang="en-GB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103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2261">
        <p14:reveal dir="r"/>
      </p:transition>
    </mc:Choice>
    <mc:Fallback xmlns="">
      <p:transition spd="slow" advTm="122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6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5|3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3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6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2011</TotalTime>
  <Words>888</Words>
  <Application>Microsoft Office PowerPoint</Application>
  <PresentationFormat>自訂</PresentationFormat>
  <Paragraphs>233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Volaris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Vatteroni</dc:creator>
  <cp:lastModifiedBy>ASUS</cp:lastModifiedBy>
  <cp:revision>226</cp:revision>
  <dcterms:created xsi:type="dcterms:W3CDTF">2015-05-06T10:04:22Z</dcterms:created>
  <dcterms:modified xsi:type="dcterms:W3CDTF">2016-05-31T04:02:21Z</dcterms:modified>
</cp:coreProperties>
</file>