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3"/>
  </p:notesMasterIdLst>
  <p:handoutMasterIdLst>
    <p:handoutMasterId r:id="rId44"/>
  </p:handoutMasterIdLst>
  <p:sldIdLst>
    <p:sldId id="485" r:id="rId2"/>
    <p:sldId id="432" r:id="rId3"/>
    <p:sldId id="486" r:id="rId4"/>
    <p:sldId id="523" r:id="rId5"/>
    <p:sldId id="487" r:id="rId6"/>
    <p:sldId id="493" r:id="rId7"/>
    <p:sldId id="494" r:id="rId8"/>
    <p:sldId id="497" r:id="rId9"/>
    <p:sldId id="498" r:id="rId10"/>
    <p:sldId id="499" r:id="rId11"/>
    <p:sldId id="500" r:id="rId12"/>
    <p:sldId id="524" r:id="rId13"/>
    <p:sldId id="502" r:id="rId14"/>
    <p:sldId id="503" r:id="rId15"/>
    <p:sldId id="504" r:id="rId16"/>
    <p:sldId id="525" r:id="rId17"/>
    <p:sldId id="508" r:id="rId18"/>
    <p:sldId id="521" r:id="rId19"/>
    <p:sldId id="526" r:id="rId20"/>
    <p:sldId id="527" r:id="rId21"/>
    <p:sldId id="528" r:id="rId22"/>
    <p:sldId id="529" r:id="rId23"/>
    <p:sldId id="530" r:id="rId24"/>
    <p:sldId id="522" r:id="rId25"/>
    <p:sldId id="421" r:id="rId26"/>
    <p:sldId id="456" r:id="rId27"/>
    <p:sldId id="457" r:id="rId28"/>
    <p:sldId id="458" r:id="rId29"/>
    <p:sldId id="483" r:id="rId30"/>
    <p:sldId id="409" r:id="rId31"/>
    <p:sldId id="410" r:id="rId32"/>
    <p:sldId id="412" r:id="rId33"/>
    <p:sldId id="413" r:id="rId34"/>
    <p:sldId id="411" r:id="rId35"/>
    <p:sldId id="473" r:id="rId36"/>
    <p:sldId id="531" r:id="rId37"/>
    <p:sldId id="533" r:id="rId38"/>
    <p:sldId id="534" r:id="rId39"/>
    <p:sldId id="532" r:id="rId40"/>
    <p:sldId id="420" r:id="rId41"/>
    <p:sldId id="440"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6105"/>
    <a:srgbClr val="780F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124" autoAdjust="0"/>
    <p:restoredTop sz="94714" autoAdjust="0"/>
  </p:normalViewPr>
  <p:slideViewPr>
    <p:cSldViewPr>
      <p:cViewPr>
        <p:scale>
          <a:sx n="113" d="100"/>
          <a:sy n="113" d="100"/>
        </p:scale>
        <p:origin x="-150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1" d="100"/>
          <a:sy n="71" d="100"/>
        </p:scale>
        <p:origin x="-325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66E48B-9BF9-43D4-8302-43A4088A6C42}" type="datetimeFigureOut">
              <a:rPr lang="en-US" smtClean="0"/>
              <a:t>5/31/2016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5B318D-68D5-4141-819A-17C97409B021}" type="slidenum">
              <a:rPr lang="en-US" smtClean="0"/>
              <a:t>‹#›</a:t>
            </a:fld>
            <a:endParaRPr lang="en-US"/>
          </a:p>
        </p:txBody>
      </p:sp>
    </p:spTree>
    <p:extLst>
      <p:ext uri="{BB962C8B-B14F-4D97-AF65-F5344CB8AC3E}">
        <p14:creationId xmlns:p14="http://schemas.microsoft.com/office/powerpoint/2010/main" val="2565248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F8D24AF-1F82-4651-AFB5-1E436CE071F4}" type="datetimeFigureOut">
              <a:rPr lang="en-US"/>
              <a:pPr>
                <a:defRPr/>
              </a:pPr>
              <a:t>5/31/2016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EA0D147-E7C4-4BCA-A9E0-CAF5070D44E9}" type="slidenum">
              <a:rPr lang="en-US"/>
              <a:pPr>
                <a:defRPr/>
              </a:pPr>
              <a:t>‹#›</a:t>
            </a:fld>
            <a:endParaRPr lang="en-US"/>
          </a:p>
        </p:txBody>
      </p:sp>
    </p:spTree>
    <p:extLst>
      <p:ext uri="{BB962C8B-B14F-4D97-AF65-F5344CB8AC3E}">
        <p14:creationId xmlns:p14="http://schemas.microsoft.com/office/powerpoint/2010/main" val="33970636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A8B6F69-D95C-F64F-8144-89D4ABB21209}" type="slidenum">
              <a:rPr lang="en-US" smtClean="0"/>
              <a:t>14</a:t>
            </a:fld>
            <a:endParaRPr lang="en-US"/>
          </a:p>
        </p:txBody>
      </p:sp>
    </p:spTree>
    <p:extLst>
      <p:ext uri="{BB962C8B-B14F-4D97-AF65-F5344CB8AC3E}">
        <p14:creationId xmlns:p14="http://schemas.microsoft.com/office/powerpoint/2010/main" val="2536837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A8B6F69-D95C-F64F-8144-89D4ABB21209}" type="slidenum">
              <a:rPr lang="en-US" smtClean="0"/>
              <a:t>15</a:t>
            </a:fld>
            <a:endParaRPr lang="en-US"/>
          </a:p>
        </p:txBody>
      </p:sp>
    </p:spTree>
    <p:extLst>
      <p:ext uri="{BB962C8B-B14F-4D97-AF65-F5344CB8AC3E}">
        <p14:creationId xmlns:p14="http://schemas.microsoft.com/office/powerpoint/2010/main" val="3275840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A8B6F69-D95C-F64F-8144-89D4ABB21209}" type="slidenum">
              <a:rPr lang="en-US" smtClean="0"/>
              <a:t>16</a:t>
            </a:fld>
            <a:endParaRPr lang="en-US"/>
          </a:p>
        </p:txBody>
      </p:sp>
    </p:spTree>
    <p:extLst>
      <p:ext uri="{BB962C8B-B14F-4D97-AF65-F5344CB8AC3E}">
        <p14:creationId xmlns:p14="http://schemas.microsoft.com/office/powerpoint/2010/main" val="1782334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A8B6F69-D95C-F64F-8144-89D4ABB21209}" type="slidenum">
              <a:rPr lang="en-US" smtClean="0"/>
              <a:t>17</a:t>
            </a:fld>
            <a:endParaRPr lang="en-US"/>
          </a:p>
        </p:txBody>
      </p:sp>
    </p:spTree>
    <p:extLst>
      <p:ext uri="{BB962C8B-B14F-4D97-AF65-F5344CB8AC3E}">
        <p14:creationId xmlns:p14="http://schemas.microsoft.com/office/powerpoint/2010/main" val="1887465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AE97AD7-7708-4638-9122-893123274D94}" type="datetimeFigureOut">
              <a:rPr lang="en-US"/>
              <a:pPr>
                <a:defRPr/>
              </a:pPr>
              <a:t>5/31/2016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68F5412-1A44-4C3E-A0E5-0725078E5030}" type="slidenum">
              <a:rPr lang="en-US"/>
              <a:pPr>
                <a:defRPr/>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57400" y="914400"/>
            <a:ext cx="6629400" cy="932688"/>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5DD201F1-E5D1-4AA2-9160-244FFB63DC32}" type="datetimeFigureOut">
              <a:rPr lang="en-US"/>
              <a:pPr>
                <a:defRPr/>
              </a:pPr>
              <a:t>5/31/2016</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72700198-6E2F-4BD1-A356-B19D91867BCA}" type="slidenum">
              <a:rPr lang="en-US"/>
              <a:pPr>
                <a:defRPr/>
              </a:pPr>
              <a:t>‹#›</a:t>
            </a:fld>
            <a:endParaRPr lang="en-US"/>
          </a:p>
        </p:txBody>
      </p:sp>
      <p:pic>
        <p:nvPicPr>
          <p:cNvPr id="11" name="Picture 10"/>
          <p:cNvPicPr>
            <a:picLocks noChangeAspect="1"/>
          </p:cNvPicPr>
          <p:nvPr userDrawn="1"/>
        </p:nvPicPr>
        <p:blipFill>
          <a:blip r:embed="rId2"/>
          <a:stretch>
            <a:fillRect/>
          </a:stretch>
        </p:blipFill>
        <p:spPr>
          <a:xfrm>
            <a:off x="7668344" y="999684"/>
            <a:ext cx="927148" cy="787440"/>
          </a:xfrm>
          <a:prstGeom prst="rect">
            <a:avLst/>
          </a:prstGeom>
        </p:spPr>
      </p:pic>
    </p:spTree>
  </p:cSld>
  <p:clrMapOvr>
    <a:masterClrMapping/>
  </p:clrMapOvr>
  <p:transition>
    <p:wipe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pic>
        <p:nvPicPr>
          <p:cNvPr id="9" name="Picture 8" descr="Logo3.jpg"/>
          <p:cNvPicPr>
            <a:picLocks noChangeAspect="1"/>
          </p:cNvPicPr>
          <p:nvPr/>
        </p:nvPicPr>
        <p:blipFill>
          <a:blip r:embed="rId2" cstate="print"/>
          <a:stretch>
            <a:fillRect/>
          </a:stretch>
        </p:blipFill>
        <p:spPr>
          <a:xfrm>
            <a:off x="381000" y="304800"/>
            <a:ext cx="1360125" cy="1346792"/>
          </a:xfrm>
          <a:prstGeom prst="roundRect">
            <a:avLst>
              <a:gd name="adj" fmla="val 8594"/>
            </a:avLst>
          </a:prstGeom>
          <a:solidFill>
            <a:srgbClr val="FFFFFF">
              <a:shade val="85000"/>
            </a:srgbClr>
          </a:solidFill>
          <a:ln>
            <a:noFill/>
          </a:ln>
          <a:effectLst>
            <a:outerShdw blurRad="127000" dist="38100" dir="2700000" algn="ctr">
              <a:srgbClr val="000000">
                <a:alpha val="45000"/>
              </a:srgbClr>
            </a:outerShdw>
            <a:reflection blurRad="12700" stA="38000" endPos="28000" dist="5000" dir="5400000" sy="-100000" algn="bl" rotWithShape="0"/>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0" name="Date Placeholder 4"/>
          <p:cNvSpPr>
            <a:spLocks noGrp="1"/>
          </p:cNvSpPr>
          <p:nvPr>
            <p:ph type="dt" sz="half" idx="10"/>
          </p:nvPr>
        </p:nvSpPr>
        <p:spPr/>
        <p:txBody>
          <a:bodyPr/>
          <a:lstStyle>
            <a:lvl1pPr>
              <a:defRPr/>
            </a:lvl1pPr>
          </a:lstStyle>
          <a:p>
            <a:pPr>
              <a:defRPr/>
            </a:pPr>
            <a:fld id="{D25D76C3-39EF-4880-8432-FE5C11EE7AD7}" type="datetimeFigureOut">
              <a:rPr lang="en-US"/>
              <a:pPr>
                <a:defRPr/>
              </a:pPr>
              <a:t>5/31/2016</a:t>
            </a:fld>
            <a:endParaRPr lang="en-US"/>
          </a:p>
        </p:txBody>
      </p:sp>
      <p:sp>
        <p:nvSpPr>
          <p:cNvPr id="11" name="Footer Placeholder 5"/>
          <p:cNvSpPr>
            <a:spLocks noGrp="1"/>
          </p:cNvSpPr>
          <p:nvPr>
            <p:ph type="ftr" sz="quarter" idx="11"/>
          </p:nvPr>
        </p:nvSpPr>
        <p:spPr/>
        <p:txBody>
          <a:bodyPr/>
          <a:lstStyle>
            <a:lvl1pPr>
              <a:defRPr/>
            </a:lvl1pPr>
          </a:lstStyle>
          <a:p>
            <a:pPr>
              <a:defRPr/>
            </a:pPr>
            <a:endParaRPr lang="en-US"/>
          </a:p>
        </p:txBody>
      </p:sp>
      <p:sp>
        <p:nvSpPr>
          <p:cNvPr id="12" name="Slide Number Placeholder 6"/>
          <p:cNvSpPr>
            <a:spLocks noGrp="1"/>
          </p:cNvSpPr>
          <p:nvPr>
            <p:ph type="sldNum" sz="quarter" idx="12"/>
          </p:nvPr>
        </p:nvSpPr>
        <p:spPr>
          <a:xfrm>
            <a:off x="8077200" y="6356350"/>
            <a:ext cx="609600" cy="365125"/>
          </a:xfrm>
        </p:spPr>
        <p:txBody>
          <a:bodyPr/>
          <a:lstStyle>
            <a:lvl1pPr>
              <a:defRPr/>
            </a:lvl1pPr>
          </a:lstStyle>
          <a:p>
            <a:pPr>
              <a:defRPr/>
            </a:pPr>
            <a:fld id="{09C67605-701F-41B5-9086-D33B98EAADC3}" type="slidenum">
              <a:rPr lang="en-US"/>
              <a:pPr>
                <a:defRPr/>
              </a:pPr>
              <a:t>‹#›</a:t>
            </a:fld>
            <a:endParaRPr lang="en-US"/>
          </a:p>
        </p:txBody>
      </p:sp>
      <p:pic>
        <p:nvPicPr>
          <p:cNvPr id="13" name="Picture 2" descr="C:\Users\giampiero\Pictures\logo_spectec20gg.png"/>
          <p:cNvPicPr>
            <a:picLocks noChangeAspect="1" noChangeArrowheads="1"/>
          </p:cNvPicPr>
          <p:nvPr userDrawn="1"/>
        </p:nvPicPr>
        <p:blipFill>
          <a:blip r:embed="rId3" cstate="print"/>
          <a:srcRect/>
          <a:stretch>
            <a:fillRect/>
          </a:stretch>
        </p:blipFill>
        <p:spPr bwMode="auto">
          <a:xfrm>
            <a:off x="7740352" y="476672"/>
            <a:ext cx="1218828" cy="1227120"/>
          </a:xfrm>
          <a:prstGeom prst="rect">
            <a:avLst/>
          </a:prstGeom>
          <a:noFill/>
        </p:spPr>
      </p:pic>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7DE803CE-78F2-4FDD-8FFE-033FF934D392}" type="slidenum">
              <a:rPr lang="en-GB"/>
              <a:pPr/>
              <a:t>‹#›</a:t>
            </a:fld>
            <a:endParaRPr lang="en-GB"/>
          </a:p>
        </p:txBody>
      </p:sp>
    </p:spTree>
    <p:extLst>
      <p:ext uri="{BB962C8B-B14F-4D97-AF65-F5344CB8AC3E}">
        <p14:creationId xmlns:p14="http://schemas.microsoft.com/office/powerpoint/2010/main" val="686900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C08CC8CC-430D-3249-967A-3AA00FABE7ED}" type="datetimeFigureOut">
              <a:rPr lang="en-US" smtClean="0"/>
              <a:pPr/>
              <a:t>5/31/2016</a:t>
            </a:fld>
            <a:endParaRPr lang="en-US"/>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946C227B-3DCB-DD4E-B79B-3D8813328A08}" type="slidenum">
              <a:rPr lang="en-US" smtClean="0"/>
              <a:pPr/>
              <a:t>‹#›</a:t>
            </a:fld>
            <a:endParaRPr lang="en-US"/>
          </a:p>
        </p:txBody>
      </p:sp>
    </p:spTree>
    <p:extLst>
      <p:ext uri="{BB962C8B-B14F-4D97-AF65-F5344CB8AC3E}">
        <p14:creationId xmlns:p14="http://schemas.microsoft.com/office/powerpoint/2010/main" val="3291354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1028" name="Title Placeholder 8"/>
          <p:cNvSpPr>
            <a:spLocks noGrp="1"/>
          </p:cNvSpPr>
          <p:nvPr>
            <p:ph type="title"/>
          </p:nvPr>
        </p:nvSpPr>
        <p:spPr bwMode="auto">
          <a:xfrm>
            <a:off x="2057400" y="704850"/>
            <a:ext cx="60960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05000"/>
            <a:ext cx="8229600" cy="43894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pitchFamily="34" charset="0"/>
                <a:cs typeface="+mn-cs"/>
              </a:defRPr>
            </a:lvl1pPr>
          </a:lstStyle>
          <a:p>
            <a:pPr>
              <a:defRPr/>
            </a:pPr>
            <a:fld id="{994DC417-5700-4A9F-911C-4A99735F13AB}" type="datetimeFigureOut">
              <a:rPr lang="en-US"/>
              <a:pPr>
                <a:defRPr/>
              </a:pPr>
              <a:t>5/31/2016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pitchFamily="34" charset="0"/>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latin typeface="Arial" pitchFamily="34" charset="0"/>
                <a:cs typeface="+mn-cs"/>
              </a:defRPr>
            </a:lvl1pPr>
          </a:lstStyle>
          <a:p>
            <a:pPr>
              <a:defRPr/>
            </a:pPr>
            <a:fld id="{5BB6289D-DB3A-430A-9A29-022E5F3BFE04}"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latin typeface="Arial" pitchFamily="34" charset="0"/>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latin typeface="Arial" pitchFamily="34" charset="0"/>
                <a:cs typeface="+mn-cs"/>
              </a:endParaRPr>
            </a:p>
          </p:txBody>
        </p:sp>
      </p:grpSp>
      <p:pic>
        <p:nvPicPr>
          <p:cNvPr id="2" name="Picture 9" descr="Logo3.jpg"/>
          <p:cNvPicPr>
            <a:picLocks noChangeAspect="1"/>
          </p:cNvPicPr>
          <p:nvPr/>
        </p:nvPicPr>
        <p:blipFill>
          <a:blip r:embed="rId7" cstate="print"/>
          <a:stretch>
            <a:fillRect/>
          </a:stretch>
        </p:blipFill>
        <p:spPr>
          <a:xfrm>
            <a:off x="381000" y="304800"/>
            <a:ext cx="1360125" cy="1346792"/>
          </a:xfrm>
          <a:prstGeom prst="roundRect">
            <a:avLst>
              <a:gd name="adj" fmla="val 8594"/>
            </a:avLst>
          </a:prstGeom>
          <a:solidFill>
            <a:srgbClr val="FFFFFF">
              <a:shade val="85000"/>
            </a:srgbClr>
          </a:solidFill>
          <a:ln>
            <a:noFill/>
          </a:ln>
          <a:effectLst>
            <a:outerShdw blurRad="127000" dist="38100" dir="2700000" algn="ctr">
              <a:srgbClr val="000000">
                <a:alpha val="45000"/>
              </a:srgbClr>
            </a:outerShdw>
            <a:reflection blurRad="12700" stA="38000" endPos="28000" dist="5000" dir="5400000" sy="-100000" algn="bl" rotWithShape="0"/>
          </a:effectLst>
          <a:scene3d>
            <a:camera prst="perspectiveFront" fov="2700000">
              <a:rot lat="20376000" lon="1938000" rev="20112001"/>
            </a:camera>
            <a:lightRig rig="soft" dir="t">
              <a:rot lat="0" lon="0" rev="0"/>
            </a:lightRig>
          </a:scene3d>
          <a:sp3d prstMaterial="translucentPowder">
            <a:bevelT w="203200" h="50800" prst="softRound"/>
          </a:sp3d>
        </p:spPr>
      </p:pic>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Lst>
  <p:transition>
    <p:wipe dir="d"/>
  </p:transition>
  <p:timing>
    <p:tnLst>
      <p:par>
        <p:cTn id="1" dur="indefinite" restart="never" nodeType="tmRoot"/>
      </p:par>
    </p:tnLst>
  </p:timing>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eaLnBrk="1" fontAlgn="base" hangingPunct="1">
        <a:spcBef>
          <a:spcPct val="0"/>
        </a:spcBef>
        <a:spcAft>
          <a:spcPct val="0"/>
        </a:spcAft>
        <a:defRPr sz="5000">
          <a:solidFill>
            <a:schemeClr val="tx2"/>
          </a:solidFill>
          <a:latin typeface="Calibri" pitchFamily="34" charset="0"/>
        </a:defRPr>
      </a:lvl6pPr>
      <a:lvl7pPr marL="914400" algn="l" rtl="0" eaLnBrk="1" fontAlgn="base" hangingPunct="1">
        <a:spcBef>
          <a:spcPct val="0"/>
        </a:spcBef>
        <a:spcAft>
          <a:spcPct val="0"/>
        </a:spcAft>
        <a:defRPr sz="5000">
          <a:solidFill>
            <a:schemeClr val="tx2"/>
          </a:solidFill>
          <a:latin typeface="Calibri" pitchFamily="34" charset="0"/>
        </a:defRPr>
      </a:lvl7pPr>
      <a:lvl8pPr marL="1371600" algn="l" rtl="0" eaLnBrk="1" fontAlgn="base" hangingPunct="1">
        <a:spcBef>
          <a:spcPct val="0"/>
        </a:spcBef>
        <a:spcAft>
          <a:spcPct val="0"/>
        </a:spcAft>
        <a:defRPr sz="5000">
          <a:solidFill>
            <a:schemeClr val="tx2"/>
          </a:solidFill>
          <a:latin typeface="Calibri" pitchFamily="34" charset="0"/>
        </a:defRPr>
      </a:lvl8pPr>
      <a:lvl9pPr marL="1828800" algn="l" rtl="0" eaLnBrk="1" fontAlgn="base" hangingPunct="1">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Arial" charset="0"/>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Arial" charset="0"/>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Arial" charset="0"/>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Arial" charset="0"/>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Arial" charset="0"/>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1.xml"/><Relationship Id="rId4" Type="http://schemas.openxmlformats.org/officeDocument/2006/relationships/image" Target="../media/image36.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51520" y="1844824"/>
            <a:ext cx="5472608" cy="3312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WELCOME</a:t>
            </a:r>
          </a:p>
          <a:p>
            <a:pPr algn="ctr"/>
            <a:r>
              <a:rPr lang="en-US" sz="2800" b="1" dirty="0" smtClean="0"/>
              <a:t>TO </a:t>
            </a:r>
          </a:p>
          <a:p>
            <a:pPr algn="ctr"/>
            <a:r>
              <a:rPr lang="en-US" sz="2800" b="1" dirty="0" smtClean="0"/>
              <a:t>TAIWAN</a:t>
            </a:r>
          </a:p>
          <a:p>
            <a:pPr algn="ctr"/>
            <a:r>
              <a:rPr lang="en-US" sz="2800" b="1" dirty="0" smtClean="0"/>
              <a:t>SPECTEC</a:t>
            </a:r>
          </a:p>
          <a:p>
            <a:pPr algn="ctr"/>
            <a:r>
              <a:rPr lang="en-US" sz="2800" b="1" dirty="0" smtClean="0"/>
              <a:t>USER CONFERENCE</a:t>
            </a:r>
            <a:endParaRPr lang="en-US" sz="2800" b="1" dirty="0"/>
          </a:p>
        </p:txBody>
      </p:sp>
      <p:pic>
        <p:nvPicPr>
          <p:cNvPr id="5" name="Picture 4"/>
          <p:cNvPicPr>
            <a:picLocks noChangeAspect="1"/>
          </p:cNvPicPr>
          <p:nvPr/>
        </p:nvPicPr>
        <p:blipFill>
          <a:blip r:embed="rId2"/>
          <a:stretch>
            <a:fillRect/>
          </a:stretch>
        </p:blipFill>
        <p:spPr>
          <a:xfrm>
            <a:off x="5940152" y="2492896"/>
            <a:ext cx="2813194" cy="1863821"/>
          </a:xfrm>
          <a:prstGeom prst="rect">
            <a:avLst/>
          </a:prstGeom>
        </p:spPr>
      </p:pic>
    </p:spTree>
    <p:extLst>
      <p:ext uri="{BB962C8B-B14F-4D97-AF65-F5344CB8AC3E}">
        <p14:creationId xmlns:p14="http://schemas.microsoft.com/office/powerpoint/2010/main" val="1989185418"/>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462" y="188640"/>
            <a:ext cx="6626993" cy="1143000"/>
          </a:xfrm>
        </p:spPr>
        <p:txBody>
          <a:bodyPr/>
          <a:lstStyle/>
          <a:p>
            <a:r>
              <a:rPr lang="en-US" b="1" dirty="0" smtClean="0"/>
              <a:t>IDLE FLEET &amp; SCRAPPING</a:t>
            </a:r>
            <a:endParaRPr lang="en-US" b="1" dirty="0"/>
          </a:p>
        </p:txBody>
      </p:sp>
      <p:sp>
        <p:nvSpPr>
          <p:cNvPr id="4" name="Content Placeholder 2"/>
          <p:cNvSpPr>
            <a:spLocks noGrp="1"/>
          </p:cNvSpPr>
          <p:nvPr>
            <p:ph idx="1"/>
          </p:nvPr>
        </p:nvSpPr>
        <p:spPr>
          <a:xfrm>
            <a:off x="467544" y="1916832"/>
            <a:ext cx="8496944" cy="3435350"/>
          </a:xfrm>
        </p:spPr>
        <p:txBody>
          <a:bodyPr wrap="square" numCol="1" anchor="t" anchorCtr="0" compatLnSpc="1">
            <a:prstTxWarp prst="textNoShape">
              <a:avLst/>
            </a:prstTxWarp>
          </a:bodyPr>
          <a:lstStyle/>
          <a:p>
            <a:pPr eaLnBrk="1" hangingPunct="1">
              <a:defRPr/>
            </a:pPr>
            <a:r>
              <a:rPr lang="en-US" altLang="en-US" b="1" dirty="0" smtClean="0">
                <a:solidFill>
                  <a:srgbClr val="FF0000"/>
                </a:solidFill>
                <a:latin typeface="Lato Light"/>
              </a:rPr>
              <a:t>Idle Fleet</a:t>
            </a:r>
            <a:r>
              <a:rPr lang="en-US" altLang="en-US" b="1" dirty="0" smtClean="0">
                <a:latin typeface="Lato Light"/>
              </a:rPr>
              <a:t>: </a:t>
            </a:r>
            <a:r>
              <a:rPr lang="en-US" altLang="en-US" dirty="0" smtClean="0">
                <a:latin typeface="Lato Light"/>
              </a:rPr>
              <a:t>The number of smaller units below 3.000 TEU has shrunk to the lowest level in 4 years  </a:t>
            </a:r>
          </a:p>
          <a:p>
            <a:pPr lvl="1" eaLnBrk="1" hangingPunct="1">
              <a:defRPr/>
            </a:pPr>
            <a:r>
              <a:rPr lang="en-US" altLang="en-US" dirty="0" smtClean="0">
                <a:latin typeface="Lato Light"/>
              </a:rPr>
              <a:t>69 units  500 – 2.999 TEU (135, 2014)             </a:t>
            </a:r>
          </a:p>
          <a:p>
            <a:pPr lvl="1" eaLnBrk="1" hangingPunct="1">
              <a:defRPr/>
            </a:pPr>
            <a:r>
              <a:rPr lang="en-US" altLang="en-US" dirty="0" smtClean="0">
                <a:latin typeface="Lato Light"/>
              </a:rPr>
              <a:t>34 units above 3.000 TEU (</a:t>
            </a:r>
            <a:r>
              <a:rPr lang="en-US" altLang="en-US" dirty="0" err="1" smtClean="0">
                <a:latin typeface="Lato Light"/>
              </a:rPr>
              <a:t>Alphaliner</a:t>
            </a:r>
            <a:r>
              <a:rPr lang="en-US" altLang="en-US" dirty="0" smtClean="0">
                <a:latin typeface="Lato Light"/>
              </a:rPr>
              <a:t>). </a:t>
            </a:r>
          </a:p>
          <a:p>
            <a:pPr eaLnBrk="1" hangingPunct="1">
              <a:defRPr/>
            </a:pPr>
            <a:r>
              <a:rPr lang="en-US" altLang="en-US" b="1" dirty="0" smtClean="0">
                <a:solidFill>
                  <a:srgbClr val="FF0000"/>
                </a:solidFill>
                <a:latin typeface="Lato Light"/>
              </a:rPr>
              <a:t>Box ship scrapping  </a:t>
            </a:r>
            <a:r>
              <a:rPr lang="en-US" altLang="en-US" dirty="0" smtClean="0">
                <a:latin typeface="Lato Light"/>
              </a:rPr>
              <a:t>set to remain high after more than 1 </a:t>
            </a:r>
            <a:r>
              <a:rPr lang="en-US" altLang="en-US" dirty="0" err="1" smtClean="0">
                <a:latin typeface="Lato Light"/>
              </a:rPr>
              <a:t>mn</a:t>
            </a:r>
            <a:r>
              <a:rPr lang="en-US" altLang="en-US" dirty="0" smtClean="0">
                <a:latin typeface="Lato Light"/>
              </a:rPr>
              <a:t> TEU scrapped past three years (2012/2014). Estimate 300.000 TEU. </a:t>
            </a:r>
          </a:p>
          <a:p>
            <a:pPr lvl="1" eaLnBrk="1" hangingPunct="1">
              <a:defRPr/>
            </a:pPr>
            <a:r>
              <a:rPr lang="en-US" altLang="en-US" dirty="0" smtClean="0">
                <a:latin typeface="Lato Light"/>
              </a:rPr>
              <a:t>HAPAG-LLOYD announced to scrap 16 units in 2015. </a:t>
            </a:r>
          </a:p>
          <a:p>
            <a:pPr lvl="1" eaLnBrk="1" hangingPunct="1">
              <a:defRPr/>
            </a:pPr>
            <a:r>
              <a:rPr lang="en-US" altLang="en-US" dirty="0" smtClean="0">
                <a:latin typeface="Lato Light"/>
              </a:rPr>
              <a:t>57.000 TEU scrapped in 2015.                                                           </a:t>
            </a:r>
          </a:p>
        </p:txBody>
      </p:sp>
      <p:sp>
        <p:nvSpPr>
          <p:cNvPr id="5" name="Oval 4"/>
          <p:cNvSpPr/>
          <p:nvPr/>
        </p:nvSpPr>
        <p:spPr>
          <a:xfrm>
            <a:off x="7020272" y="5589240"/>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3783668936"/>
      </p:ext>
    </p:extLst>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260648"/>
            <a:ext cx="6096000" cy="1143000"/>
          </a:xfrm>
        </p:spPr>
        <p:txBody>
          <a:bodyPr/>
          <a:lstStyle/>
          <a:p>
            <a:r>
              <a:rPr lang="en-US" b="1" dirty="0" smtClean="0"/>
              <a:t>MARKET OUTLOOK</a:t>
            </a:r>
            <a:endParaRPr lang="en-US" b="1" dirty="0"/>
          </a:p>
        </p:txBody>
      </p:sp>
      <p:sp>
        <p:nvSpPr>
          <p:cNvPr id="4" name="Content Placeholder 2"/>
          <p:cNvSpPr>
            <a:spLocks noGrp="1"/>
          </p:cNvSpPr>
          <p:nvPr>
            <p:ph idx="1"/>
          </p:nvPr>
        </p:nvSpPr>
        <p:spPr>
          <a:xfrm>
            <a:off x="179512" y="2132856"/>
            <a:ext cx="4447282" cy="4104456"/>
          </a:xfrm>
        </p:spPr>
        <p:txBody>
          <a:bodyPr wrap="square" numCol="1" anchor="t" anchorCtr="0" compatLnSpc="1">
            <a:prstTxWarp prst="textNoShape">
              <a:avLst/>
            </a:prstTxWarp>
          </a:bodyPr>
          <a:lstStyle/>
          <a:p>
            <a:pPr eaLnBrk="1" hangingPunct="1">
              <a:lnSpc>
                <a:spcPct val="79000"/>
              </a:lnSpc>
              <a:defRPr/>
            </a:pPr>
            <a:r>
              <a:rPr lang="en-US" altLang="en-US" sz="1800" dirty="0" smtClean="0">
                <a:latin typeface="+mj-lt"/>
              </a:rPr>
              <a:t>Container Market gets bigger in every way. The increasing dominance of the giant container ships is the most notable current trend in this sector. </a:t>
            </a:r>
          </a:p>
          <a:p>
            <a:pPr eaLnBrk="1" hangingPunct="1">
              <a:lnSpc>
                <a:spcPct val="79000"/>
              </a:lnSpc>
              <a:defRPr/>
            </a:pPr>
            <a:r>
              <a:rPr lang="en-US" altLang="en-US" sz="1800" dirty="0" smtClean="0">
                <a:latin typeface="+mj-lt"/>
              </a:rPr>
              <a:t>Box throughput set to reach 1 </a:t>
            </a:r>
            <a:r>
              <a:rPr lang="en-US" altLang="en-US" sz="1800" dirty="0" err="1" smtClean="0">
                <a:latin typeface="+mj-lt"/>
              </a:rPr>
              <a:t>bn</a:t>
            </a:r>
            <a:r>
              <a:rPr lang="en-US" altLang="en-US" sz="1800" dirty="0" smtClean="0">
                <a:latin typeface="+mj-lt"/>
              </a:rPr>
              <a:t> TEU come 2020 with Asian share of 65 %. Continued growth through out Asia will lead to 40% increase in global traffic (</a:t>
            </a:r>
            <a:r>
              <a:rPr lang="en-US" altLang="en-US" sz="1800" dirty="0" err="1" smtClean="0">
                <a:latin typeface="+mj-lt"/>
              </a:rPr>
              <a:t>Drewry</a:t>
            </a:r>
            <a:r>
              <a:rPr lang="en-US" altLang="en-US" sz="1800" dirty="0" smtClean="0">
                <a:latin typeface="+mj-lt"/>
              </a:rPr>
              <a:t>).       (2013: 623 </a:t>
            </a:r>
            <a:r>
              <a:rPr lang="en-US" altLang="en-US" sz="1800" dirty="0" err="1" smtClean="0">
                <a:latin typeface="+mj-lt"/>
              </a:rPr>
              <a:t>mn</a:t>
            </a:r>
            <a:r>
              <a:rPr lang="en-US" altLang="en-US" sz="1800" dirty="0" smtClean="0">
                <a:latin typeface="+mj-lt"/>
              </a:rPr>
              <a:t> TEU).</a:t>
            </a:r>
          </a:p>
          <a:p>
            <a:pPr eaLnBrk="1" hangingPunct="1">
              <a:lnSpc>
                <a:spcPct val="79000"/>
              </a:lnSpc>
              <a:defRPr/>
            </a:pPr>
            <a:r>
              <a:rPr lang="en-US" altLang="en-US" sz="1800" dirty="0" smtClean="0">
                <a:latin typeface="+mj-lt"/>
              </a:rPr>
              <a:t>Ports will come under increasing pressure to provide the necessary infrastructure to facilitate the mega ships and the rapid growth in demand. Larger crane, longer berths, yard space, berth productivity and efficiency.  </a:t>
            </a:r>
            <a:endParaRPr lang="en-US" altLang="en-US" sz="1700" dirty="0" smtClean="0">
              <a:latin typeface="+mj-lt"/>
            </a:endParaRPr>
          </a:p>
        </p:txBody>
      </p:sp>
      <p:pic>
        <p:nvPicPr>
          <p:cNvPr id="5" name="Picture 4"/>
          <p:cNvPicPr>
            <a:picLocks noChangeAspect="1"/>
          </p:cNvPicPr>
          <p:nvPr/>
        </p:nvPicPr>
        <p:blipFill>
          <a:blip r:embed="rId2"/>
          <a:stretch>
            <a:fillRect/>
          </a:stretch>
        </p:blipFill>
        <p:spPr>
          <a:xfrm>
            <a:off x="4716016" y="2132856"/>
            <a:ext cx="4194175" cy="3498850"/>
          </a:xfrm>
          <a:prstGeom prst="rect">
            <a:avLst/>
          </a:prstGeom>
          <a:ln>
            <a:noFill/>
          </a:ln>
          <a:effectLst>
            <a:outerShdw blurRad="292100" dist="139700" dir="2700000" algn="tl" rotWithShape="0">
              <a:srgbClr val="333333">
                <a:alpha val="65000"/>
              </a:srgbClr>
            </a:outerShdw>
          </a:effectLst>
        </p:spPr>
      </p:pic>
      <p:sp>
        <p:nvSpPr>
          <p:cNvPr id="6" name="Oval 5"/>
          <p:cNvSpPr/>
          <p:nvPr/>
        </p:nvSpPr>
        <p:spPr>
          <a:xfrm>
            <a:off x="7164288" y="1124744"/>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781209976"/>
      </p:ext>
    </p:extLst>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0" y="2132856"/>
            <a:ext cx="2890664" cy="4389438"/>
          </a:xfrm>
        </p:spPr>
        <p:txBody>
          <a:bodyPr/>
          <a:lstStyle/>
          <a:p>
            <a:r>
              <a:rPr lang="en-US" b="1" dirty="0" smtClean="0"/>
              <a:t>CT MARKET IS AT THE LOWEST LEVELS EVER WITH LITTLE SIGNS OF GETTING BETTER </a:t>
            </a:r>
            <a:endParaRPr lang="en-US" b="1" dirty="0"/>
          </a:p>
        </p:txBody>
      </p:sp>
      <p:pic>
        <p:nvPicPr>
          <p:cNvPr id="4" name="Picture 3"/>
          <p:cNvPicPr>
            <a:picLocks noChangeAspect="1"/>
          </p:cNvPicPr>
          <p:nvPr/>
        </p:nvPicPr>
        <p:blipFill>
          <a:blip r:embed="rId2"/>
          <a:stretch>
            <a:fillRect/>
          </a:stretch>
        </p:blipFill>
        <p:spPr>
          <a:xfrm>
            <a:off x="2890664" y="2132856"/>
            <a:ext cx="6187790" cy="3712674"/>
          </a:xfrm>
          <a:prstGeom prst="rect">
            <a:avLst/>
          </a:prstGeom>
        </p:spPr>
      </p:pic>
    </p:spTree>
    <p:extLst>
      <p:ext uri="{BB962C8B-B14F-4D97-AF65-F5344CB8AC3E}">
        <p14:creationId xmlns:p14="http://schemas.microsoft.com/office/powerpoint/2010/main" val="2013003169"/>
      </p:ext>
    </p:extLst>
  </p:cSld>
  <p:clrMapOvr>
    <a:masterClrMapping/>
  </p:clrMapOvr>
  <p:transition>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057400" y="260648"/>
            <a:ext cx="6907088" cy="1143000"/>
          </a:xfrm>
        </p:spPr>
        <p:txBody>
          <a:bodyPr/>
          <a:lstStyle/>
          <a:p>
            <a:r>
              <a:rPr lang="en-US" b="1" dirty="0" smtClean="0"/>
              <a:t>AND THE BULK MARKET?</a:t>
            </a:r>
            <a:endParaRPr lang="en-US" b="1" dirty="0"/>
          </a:p>
        </p:txBody>
      </p:sp>
      <p:pic>
        <p:nvPicPr>
          <p:cNvPr id="1028" name="Picture 4" descr="C:\Users\GIAMPI~1\AppData\Local\Temp\SNAGHTML53dd8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628800"/>
            <a:ext cx="6566942" cy="5157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01891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220072" y="2283749"/>
            <a:ext cx="3532508" cy="4307031"/>
          </a:xfrm>
        </p:spPr>
        <p:txBody>
          <a:bodyPr vert="horz">
            <a:normAutofit fontScale="70000" lnSpcReduction="20000"/>
          </a:bodyPr>
          <a:lstStyle/>
          <a:p>
            <a:pPr marL="0" indent="0">
              <a:buNone/>
            </a:pPr>
            <a:r>
              <a:rPr lang="en-US" sz="4400" dirty="0" smtClean="0"/>
              <a:t/>
            </a:r>
            <a:br>
              <a:rPr lang="en-US" sz="4400" dirty="0" smtClean="0"/>
            </a:br>
            <a:r>
              <a:rPr lang="en-US" sz="4400" dirty="0" smtClean="0"/>
              <a:t>Dry Bulk Market</a:t>
            </a:r>
          </a:p>
          <a:p>
            <a:pPr marL="0" indent="0">
              <a:buNone/>
            </a:pPr>
            <a:endParaRPr lang="en-US" sz="4400" dirty="0" smtClean="0"/>
          </a:p>
          <a:p>
            <a:pPr marL="0" indent="0">
              <a:buNone/>
            </a:pPr>
            <a:r>
              <a:rPr lang="en-US" sz="4400" dirty="0" smtClean="0"/>
              <a:t>5</a:t>
            </a:r>
            <a:r>
              <a:rPr lang="en-US" sz="4400" baseline="30000" dirty="0" smtClean="0"/>
              <a:t>th</a:t>
            </a:r>
            <a:r>
              <a:rPr lang="en-US" sz="4400" dirty="0" smtClean="0"/>
              <a:t> May 2008</a:t>
            </a:r>
          </a:p>
          <a:p>
            <a:pPr marL="0" indent="0">
              <a:buNone/>
            </a:pPr>
            <a:r>
              <a:rPr lang="en-US" sz="4400" dirty="0" smtClean="0"/>
              <a:t> </a:t>
            </a:r>
          </a:p>
          <a:p>
            <a:pPr marL="0" indent="0">
              <a:buNone/>
            </a:pPr>
            <a:r>
              <a:rPr lang="en-US" sz="4400" dirty="0" smtClean="0"/>
              <a:t>BDI at 11793 points.</a:t>
            </a:r>
          </a:p>
          <a:p>
            <a:pPr marL="0" indent="0">
              <a:buNone/>
            </a:pPr>
            <a:r>
              <a:rPr lang="en-US" sz="4400" dirty="0" smtClean="0"/>
              <a:t> </a:t>
            </a:r>
            <a:endParaRPr lang="en-US" dirty="0" smtClean="0"/>
          </a:p>
          <a:p>
            <a:pPr marL="0" indent="0">
              <a:buNone/>
            </a:pPr>
            <a:r>
              <a:rPr lang="en-US" sz="4800" dirty="0" smtClean="0"/>
              <a:t>  </a:t>
            </a:r>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a:off x="179512" y="2420888"/>
            <a:ext cx="4440317" cy="4032754"/>
          </a:xfrm>
          <a:prstGeom prst="rect">
            <a:avLst/>
          </a:prstGeom>
        </p:spPr>
      </p:pic>
    </p:spTree>
    <p:extLst>
      <p:ext uri="{BB962C8B-B14F-4D97-AF65-F5344CB8AC3E}">
        <p14:creationId xmlns:p14="http://schemas.microsoft.com/office/powerpoint/2010/main" val="3151822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148064" y="2348880"/>
            <a:ext cx="3819367" cy="4117751"/>
          </a:xfrm>
        </p:spPr>
        <p:txBody>
          <a:bodyPr vert="horz">
            <a:normAutofit fontScale="70000" lnSpcReduction="20000"/>
          </a:bodyPr>
          <a:lstStyle/>
          <a:p>
            <a:pPr marL="0" indent="0">
              <a:buNone/>
            </a:pPr>
            <a:r>
              <a:rPr lang="en-US" sz="4600" dirty="0" smtClean="0"/>
              <a:t>Record Low</a:t>
            </a:r>
          </a:p>
          <a:p>
            <a:pPr marL="0" indent="0">
              <a:buNone/>
            </a:pPr>
            <a:endParaRPr lang="en-US" sz="4600" dirty="0" smtClean="0"/>
          </a:p>
          <a:p>
            <a:pPr marL="0" indent="0">
              <a:buNone/>
            </a:pPr>
            <a:r>
              <a:rPr lang="en-US" sz="4600" dirty="0" smtClean="0"/>
              <a:t>18</a:t>
            </a:r>
            <a:r>
              <a:rPr lang="en-US" sz="4600" baseline="30000" dirty="0" smtClean="0"/>
              <a:t>th</a:t>
            </a:r>
            <a:r>
              <a:rPr lang="en-US" sz="4600" dirty="0" smtClean="0"/>
              <a:t> February 2015  </a:t>
            </a:r>
          </a:p>
          <a:p>
            <a:pPr marL="0" indent="0">
              <a:buNone/>
            </a:pPr>
            <a:endParaRPr lang="en-US" sz="4600" dirty="0" smtClean="0"/>
          </a:p>
          <a:p>
            <a:pPr marL="0" indent="0">
              <a:buNone/>
            </a:pPr>
            <a:r>
              <a:rPr lang="en-US" sz="4600" dirty="0" smtClean="0"/>
              <a:t>BDI at 509 points </a:t>
            </a:r>
          </a:p>
          <a:p>
            <a:pPr marL="0" indent="0">
              <a:buNone/>
            </a:pPr>
            <a:endParaRPr lang="en-US" dirty="0" smtClean="0"/>
          </a:p>
          <a:p>
            <a:pPr marL="0" indent="0">
              <a:buNone/>
            </a:pPr>
            <a:endParaRPr lang="en-US" dirty="0"/>
          </a:p>
          <a:p>
            <a:pPr marL="0" indent="0">
              <a:buNone/>
            </a:pPr>
            <a:r>
              <a:rPr lang="en-US" sz="4800" dirty="0" smtClean="0"/>
              <a:t>  </a:t>
            </a:r>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a:off x="233094" y="2109700"/>
            <a:ext cx="4847034" cy="3996891"/>
          </a:xfrm>
          <a:prstGeom prst="rect">
            <a:avLst/>
          </a:prstGeom>
        </p:spPr>
      </p:pic>
    </p:spTree>
    <p:extLst>
      <p:ext uri="{BB962C8B-B14F-4D97-AF65-F5344CB8AC3E}">
        <p14:creationId xmlns:p14="http://schemas.microsoft.com/office/powerpoint/2010/main" val="14011426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148064" y="2348880"/>
            <a:ext cx="3819367" cy="4117751"/>
          </a:xfrm>
        </p:spPr>
        <p:txBody>
          <a:bodyPr vert="horz">
            <a:normAutofit fontScale="92500" lnSpcReduction="10000"/>
          </a:bodyPr>
          <a:lstStyle/>
          <a:p>
            <a:pPr marL="0" indent="0">
              <a:buNone/>
            </a:pPr>
            <a:r>
              <a:rPr lang="en-US" sz="4600" dirty="0" smtClean="0"/>
              <a:t>And we thought it would never go lower !!!</a:t>
            </a:r>
          </a:p>
          <a:p>
            <a:pPr marL="0" indent="0">
              <a:buNone/>
            </a:pPr>
            <a:endParaRPr lang="en-US" dirty="0" smtClean="0"/>
          </a:p>
          <a:p>
            <a:pPr marL="0" indent="0">
              <a:buNone/>
            </a:pPr>
            <a:endParaRPr lang="en-US" dirty="0"/>
          </a:p>
          <a:p>
            <a:pPr marL="0" indent="0">
              <a:buNone/>
            </a:pPr>
            <a:r>
              <a:rPr lang="en-US" sz="4800" dirty="0" smtClean="0"/>
              <a:t>  </a:t>
            </a:r>
            <a:endParaRPr lang="en-US" dirty="0"/>
          </a:p>
          <a:p>
            <a:pPr marL="0" indent="0">
              <a:buNone/>
            </a:pPr>
            <a:endParaRPr lang="en-US" dirty="0"/>
          </a:p>
        </p:txBody>
      </p:sp>
      <p:pic>
        <p:nvPicPr>
          <p:cNvPr id="2" name="Picture 1"/>
          <p:cNvPicPr>
            <a:picLocks noChangeAspect="1"/>
          </p:cNvPicPr>
          <p:nvPr/>
        </p:nvPicPr>
        <p:blipFill>
          <a:blip r:embed="rId3"/>
          <a:stretch>
            <a:fillRect/>
          </a:stretch>
        </p:blipFill>
        <p:spPr>
          <a:xfrm>
            <a:off x="1547664" y="1916832"/>
            <a:ext cx="3079908" cy="3740342"/>
          </a:xfrm>
          <a:prstGeom prst="rect">
            <a:avLst/>
          </a:prstGeom>
        </p:spPr>
      </p:pic>
    </p:spTree>
    <p:extLst>
      <p:ext uri="{BB962C8B-B14F-4D97-AF65-F5344CB8AC3E}">
        <p14:creationId xmlns:p14="http://schemas.microsoft.com/office/powerpoint/2010/main" val="1012973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251520" y="1916832"/>
            <a:ext cx="8229600" cy="4236403"/>
          </a:xfrm>
        </p:spPr>
        <p:txBody>
          <a:bodyPr vert="horz">
            <a:normAutofit fontScale="32500" lnSpcReduction="20000"/>
          </a:bodyPr>
          <a:lstStyle/>
          <a:p>
            <a:pPr marL="0" indent="0" algn="ctr">
              <a:buNone/>
            </a:pPr>
            <a:r>
              <a:rPr lang="en-US" sz="7400" dirty="0" smtClean="0"/>
              <a:t>“Shipping is a variable and cyclical business </a:t>
            </a:r>
          </a:p>
          <a:p>
            <a:pPr marL="0" indent="0" algn="ctr">
              <a:buNone/>
            </a:pPr>
            <a:endParaRPr lang="en-US" sz="7400" dirty="0"/>
          </a:p>
          <a:p>
            <a:pPr marL="0" indent="0" algn="ctr">
              <a:buNone/>
            </a:pPr>
            <a:r>
              <a:rPr lang="en-US" sz="7400" dirty="0" smtClean="0"/>
              <a:t>and anyone who thinks they can forecast it </a:t>
            </a:r>
          </a:p>
          <a:p>
            <a:pPr marL="0" indent="0" algn="ctr">
              <a:buNone/>
            </a:pPr>
            <a:endParaRPr lang="en-US" sz="7400" dirty="0"/>
          </a:p>
          <a:p>
            <a:pPr marL="0" indent="0" algn="ctr">
              <a:buNone/>
            </a:pPr>
            <a:r>
              <a:rPr lang="en-US" sz="7400" dirty="0" smtClean="0"/>
              <a:t>needs their head examining.”</a:t>
            </a:r>
          </a:p>
          <a:p>
            <a:pPr marL="0" indent="0" algn="ctr">
              <a:buNone/>
            </a:pPr>
            <a:endParaRPr lang="en-US" sz="7200" dirty="0" smtClean="0"/>
          </a:p>
          <a:p>
            <a:pPr marL="0" indent="0" algn="ctr">
              <a:buNone/>
            </a:pPr>
            <a:r>
              <a:rPr lang="en-US" sz="7200" dirty="0" smtClean="0"/>
              <a:t>Dr </a:t>
            </a:r>
            <a:r>
              <a:rPr lang="en-US" sz="7200" dirty="0"/>
              <a:t>Martin </a:t>
            </a:r>
            <a:r>
              <a:rPr lang="en-US" sz="7200" dirty="0" err="1"/>
              <a:t>Stopford</a:t>
            </a:r>
            <a:r>
              <a:rPr lang="en-US" sz="7200" dirty="0"/>
              <a:t> of </a:t>
            </a:r>
            <a:r>
              <a:rPr lang="en-US" sz="7200" dirty="0" err="1"/>
              <a:t>Clarksons</a:t>
            </a:r>
            <a:endParaRPr lang="en-US" sz="7200" dirty="0"/>
          </a:p>
          <a:p>
            <a:pPr marL="0" indent="0" algn="ctr">
              <a:buNone/>
            </a:pPr>
            <a:endParaRPr lang="en-US" sz="7200" dirty="0"/>
          </a:p>
          <a:p>
            <a:pPr marL="0" indent="0" algn="ctr">
              <a:buNone/>
            </a:pPr>
            <a:r>
              <a:rPr lang="en-US" sz="4400" dirty="0"/>
              <a:t>Disclaimer from  5th Hydra Shipping Conference in September 2013</a:t>
            </a:r>
          </a:p>
          <a:p>
            <a:pPr marL="0" indent="0" algn="ctr">
              <a:buNone/>
            </a:pPr>
            <a:endParaRPr lang="en-US" sz="7200" dirty="0"/>
          </a:p>
          <a:p>
            <a:pPr marL="0" indent="0" algn="ctr">
              <a:buNone/>
            </a:pPr>
            <a:endParaRPr lang="en-US" sz="4400" dirty="0" smtClean="0"/>
          </a:p>
          <a:p>
            <a:pPr marL="0" indent="0" algn="ctr">
              <a:buNone/>
            </a:pPr>
            <a:endParaRPr lang="en-US" dirty="0" smtClean="0"/>
          </a:p>
          <a:p>
            <a:pPr marL="0" indent="0">
              <a:buNone/>
            </a:pPr>
            <a:endParaRPr lang="en-US" dirty="0"/>
          </a:p>
          <a:p>
            <a:pPr marL="0" indent="0">
              <a:buNone/>
            </a:pPr>
            <a:r>
              <a:rPr lang="en-US" sz="4800" dirty="0" smtClean="0"/>
              <a:t>  </a:t>
            </a:r>
            <a:endParaRPr lang="en-US" dirty="0"/>
          </a:p>
          <a:p>
            <a:pPr marL="0" indent="0">
              <a:buNone/>
            </a:pPr>
            <a:endParaRPr lang="en-US" dirty="0"/>
          </a:p>
        </p:txBody>
      </p:sp>
    </p:spTree>
    <p:extLst>
      <p:ext uri="{BB962C8B-B14F-4D97-AF65-F5344CB8AC3E}">
        <p14:creationId xmlns:p14="http://schemas.microsoft.com/office/powerpoint/2010/main" val="14631863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332656"/>
            <a:ext cx="6768752" cy="1143000"/>
          </a:xfrm>
        </p:spPr>
        <p:txBody>
          <a:bodyPr/>
          <a:lstStyle/>
          <a:p>
            <a:r>
              <a:rPr lang="en-US" b="1" dirty="0" smtClean="0"/>
              <a:t>WHAT TO EXPECT?</a:t>
            </a:r>
            <a:endParaRPr lang="en-US" b="1" dirty="0"/>
          </a:p>
        </p:txBody>
      </p:sp>
      <p:pic>
        <p:nvPicPr>
          <p:cNvPr id="4" name="Picture 3"/>
          <p:cNvPicPr>
            <a:picLocks noChangeAspect="1"/>
          </p:cNvPicPr>
          <p:nvPr/>
        </p:nvPicPr>
        <p:blipFill>
          <a:blip r:embed="rId2"/>
          <a:stretch>
            <a:fillRect/>
          </a:stretch>
        </p:blipFill>
        <p:spPr>
          <a:xfrm>
            <a:off x="611560" y="1700808"/>
            <a:ext cx="5400600" cy="4857090"/>
          </a:xfrm>
          <a:prstGeom prst="rect">
            <a:avLst/>
          </a:prstGeom>
        </p:spPr>
      </p:pic>
      <p:sp>
        <p:nvSpPr>
          <p:cNvPr id="5" name="TextBox 4"/>
          <p:cNvSpPr txBox="1"/>
          <p:nvPr/>
        </p:nvSpPr>
        <p:spPr>
          <a:xfrm>
            <a:off x="6588224" y="2636912"/>
            <a:ext cx="1944216" cy="2677656"/>
          </a:xfrm>
          <a:prstGeom prst="rect">
            <a:avLst/>
          </a:prstGeom>
          <a:noFill/>
        </p:spPr>
        <p:txBody>
          <a:bodyPr wrap="square" rtlCol="0">
            <a:spAutoFit/>
          </a:bodyPr>
          <a:lstStyle/>
          <a:p>
            <a:r>
              <a:rPr lang="en-US" sz="2800" b="1" dirty="0" smtClean="0"/>
              <a:t>First of all, we need to adapt to the New Normal </a:t>
            </a:r>
            <a:endParaRPr lang="en-US" sz="2800" b="1" dirty="0"/>
          </a:p>
        </p:txBody>
      </p:sp>
    </p:spTree>
    <p:extLst>
      <p:ext uri="{BB962C8B-B14F-4D97-AF65-F5344CB8AC3E}">
        <p14:creationId xmlns:p14="http://schemas.microsoft.com/office/powerpoint/2010/main" val="265354003"/>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1600" y="1352144"/>
            <a:ext cx="7366379" cy="5524784"/>
          </a:xfrm>
          <a:prstGeom prst="rect">
            <a:avLst/>
          </a:prstGeom>
        </p:spPr>
      </p:pic>
    </p:spTree>
    <p:extLst>
      <p:ext uri="{BB962C8B-B14F-4D97-AF65-F5344CB8AC3E}">
        <p14:creationId xmlns:p14="http://schemas.microsoft.com/office/powerpoint/2010/main" val="258161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057400" y="428625"/>
            <a:ext cx="6096000" cy="1143000"/>
          </a:xfrm>
        </p:spPr>
        <p:txBody>
          <a:bodyPr/>
          <a:lstStyle/>
          <a:p>
            <a:pPr eaLnBrk="1" hangingPunct="1"/>
            <a:r>
              <a:rPr lang="it-IT" b="1" dirty="0" smtClean="0">
                <a:solidFill>
                  <a:srgbClr val="002060"/>
                </a:solidFill>
              </a:rPr>
              <a:t>Who am I</a:t>
            </a:r>
          </a:p>
        </p:txBody>
      </p:sp>
      <p:sp>
        <p:nvSpPr>
          <p:cNvPr id="6147" name="Content Placeholder 2"/>
          <p:cNvSpPr>
            <a:spLocks noGrp="1"/>
          </p:cNvSpPr>
          <p:nvPr>
            <p:ph idx="1"/>
          </p:nvPr>
        </p:nvSpPr>
        <p:spPr>
          <a:xfrm>
            <a:off x="285720" y="2071678"/>
            <a:ext cx="5214974" cy="4389438"/>
          </a:xfrm>
        </p:spPr>
        <p:txBody>
          <a:bodyPr/>
          <a:lstStyle/>
          <a:p>
            <a:pPr eaLnBrk="1" hangingPunct="1"/>
            <a:r>
              <a:rPr lang="it-IT" b="1" dirty="0" smtClean="0"/>
              <a:t>Giampiero Soncini</a:t>
            </a:r>
          </a:p>
          <a:p>
            <a:pPr lvl="1" eaLnBrk="1" hangingPunct="1"/>
            <a:r>
              <a:rPr lang="it-IT" b="1" dirty="0" err="1" smtClean="0"/>
              <a:t>Italian</a:t>
            </a:r>
            <a:r>
              <a:rPr lang="it-IT" b="1" dirty="0" smtClean="0"/>
              <a:t> </a:t>
            </a:r>
            <a:r>
              <a:rPr lang="it-IT" b="1" dirty="0" err="1" smtClean="0"/>
              <a:t>Navy</a:t>
            </a:r>
            <a:r>
              <a:rPr lang="it-IT" b="1" dirty="0" smtClean="0"/>
              <a:t> </a:t>
            </a:r>
            <a:r>
              <a:rPr lang="it-IT" b="1" dirty="0" err="1" smtClean="0"/>
              <a:t>Officer</a:t>
            </a:r>
            <a:r>
              <a:rPr lang="it-IT" b="1" dirty="0" smtClean="0"/>
              <a:t> </a:t>
            </a:r>
            <a:r>
              <a:rPr lang="it-IT" dirty="0" smtClean="0"/>
              <a:t>– 14 </a:t>
            </a:r>
            <a:r>
              <a:rPr lang="it-IT" dirty="0" err="1" smtClean="0"/>
              <a:t>years</a:t>
            </a:r>
            <a:endParaRPr lang="it-IT" dirty="0" smtClean="0"/>
          </a:p>
          <a:p>
            <a:pPr lvl="1" eaLnBrk="1" hangingPunct="1"/>
            <a:r>
              <a:rPr lang="it-IT" b="1" dirty="0" smtClean="0"/>
              <a:t>NATO </a:t>
            </a:r>
            <a:r>
              <a:rPr lang="it-IT" b="1" dirty="0" err="1" smtClean="0"/>
              <a:t>Ship</a:t>
            </a:r>
            <a:r>
              <a:rPr lang="it-IT" b="1" dirty="0" smtClean="0"/>
              <a:t> Manager </a:t>
            </a:r>
            <a:r>
              <a:rPr lang="it-IT" dirty="0" smtClean="0"/>
              <a:t>– 13 </a:t>
            </a:r>
            <a:r>
              <a:rPr lang="it-IT" dirty="0" err="1" smtClean="0"/>
              <a:t>years</a:t>
            </a:r>
            <a:endParaRPr lang="it-IT" dirty="0" smtClean="0"/>
          </a:p>
          <a:p>
            <a:pPr lvl="1" eaLnBrk="1" hangingPunct="1"/>
            <a:r>
              <a:rPr lang="it-IT" b="1" dirty="0" smtClean="0"/>
              <a:t>SpecTec</a:t>
            </a:r>
            <a:r>
              <a:rPr lang="it-IT" dirty="0" smtClean="0"/>
              <a:t> (since 1998): </a:t>
            </a:r>
          </a:p>
          <a:p>
            <a:pPr lvl="2" eaLnBrk="1" hangingPunct="1"/>
            <a:r>
              <a:rPr lang="it-IT" dirty="0" smtClean="0"/>
              <a:t>MD </a:t>
            </a:r>
            <a:r>
              <a:rPr lang="it-IT" dirty="0" err="1" smtClean="0"/>
              <a:t>Italian</a:t>
            </a:r>
            <a:r>
              <a:rPr lang="it-IT" dirty="0" smtClean="0"/>
              <a:t> office</a:t>
            </a:r>
          </a:p>
          <a:p>
            <a:pPr lvl="2" eaLnBrk="1" hangingPunct="1"/>
            <a:r>
              <a:rPr lang="it-IT" dirty="0" smtClean="0"/>
              <a:t>VP South </a:t>
            </a:r>
            <a:r>
              <a:rPr lang="it-IT" dirty="0" err="1" smtClean="0"/>
              <a:t>Europe</a:t>
            </a:r>
            <a:endParaRPr lang="it-IT" dirty="0" smtClean="0"/>
          </a:p>
          <a:p>
            <a:pPr lvl="2" eaLnBrk="1" hangingPunct="1"/>
            <a:r>
              <a:rPr lang="it-IT" dirty="0" smtClean="0"/>
              <a:t>VP </a:t>
            </a:r>
            <a:r>
              <a:rPr lang="it-IT" dirty="0" err="1" smtClean="0"/>
              <a:t>sales</a:t>
            </a:r>
            <a:r>
              <a:rPr lang="it-IT" dirty="0" smtClean="0"/>
              <a:t> </a:t>
            </a:r>
            <a:r>
              <a:rPr lang="it-IT" dirty="0" err="1" smtClean="0"/>
              <a:t>worldwide</a:t>
            </a:r>
            <a:endParaRPr lang="it-IT" dirty="0" smtClean="0"/>
          </a:p>
          <a:p>
            <a:pPr lvl="2" eaLnBrk="1" hangingPunct="1"/>
            <a:r>
              <a:rPr lang="it-IT" b="1" dirty="0" smtClean="0"/>
              <a:t>CEO </a:t>
            </a:r>
            <a:r>
              <a:rPr lang="it-IT" b="1" dirty="0" err="1" smtClean="0"/>
              <a:t>since</a:t>
            </a:r>
            <a:r>
              <a:rPr lang="it-IT" b="1" dirty="0" smtClean="0"/>
              <a:t> 5 May 2005</a:t>
            </a:r>
          </a:p>
        </p:txBody>
      </p:sp>
      <p:pic>
        <p:nvPicPr>
          <p:cNvPr id="4" name="Picture 3" descr="Grecale.jpg"/>
          <p:cNvPicPr>
            <a:picLocks noChangeAspect="1"/>
          </p:cNvPicPr>
          <p:nvPr/>
        </p:nvPicPr>
        <p:blipFill>
          <a:blip r:embed="rId2" cstate="print"/>
          <a:srcRect/>
          <a:stretch>
            <a:fillRect/>
          </a:stretch>
        </p:blipFill>
        <p:spPr bwMode="auto">
          <a:xfrm>
            <a:off x="5429256" y="857232"/>
            <a:ext cx="3357562" cy="2627313"/>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a:xfrm>
            <a:off x="5508104" y="3571876"/>
            <a:ext cx="3214710" cy="3051250"/>
          </a:xfrm>
          <a:prstGeom prst="rect">
            <a:avLst/>
          </a:prstGeom>
        </p:spPr>
      </p:pic>
    </p:spTree>
    <p:extLst>
      <p:ext uri="{BB962C8B-B14F-4D97-AF65-F5344CB8AC3E}">
        <p14:creationId xmlns:p14="http://schemas.microsoft.com/office/powerpoint/2010/main" val="41070689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43608" y="1351944"/>
            <a:ext cx="7328277" cy="5505733"/>
          </a:xfrm>
          <a:prstGeom prst="rect">
            <a:avLst/>
          </a:prstGeom>
        </p:spPr>
      </p:pic>
    </p:spTree>
    <p:extLst>
      <p:ext uri="{BB962C8B-B14F-4D97-AF65-F5344CB8AC3E}">
        <p14:creationId xmlns:p14="http://schemas.microsoft.com/office/powerpoint/2010/main" val="3047284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5616" y="1196752"/>
            <a:ext cx="7353678" cy="5518434"/>
          </a:xfrm>
          <a:prstGeom prst="rect">
            <a:avLst/>
          </a:prstGeom>
        </p:spPr>
      </p:pic>
    </p:spTree>
    <p:extLst>
      <p:ext uri="{BB962C8B-B14F-4D97-AF65-F5344CB8AC3E}">
        <p14:creationId xmlns:p14="http://schemas.microsoft.com/office/powerpoint/2010/main" val="431825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74681" y="1574704"/>
            <a:ext cx="5594638" cy="3708591"/>
          </a:xfrm>
          <a:prstGeom prst="rect">
            <a:avLst/>
          </a:prstGeom>
        </p:spPr>
      </p:pic>
    </p:spTree>
    <p:extLst>
      <p:ext uri="{BB962C8B-B14F-4D97-AF65-F5344CB8AC3E}">
        <p14:creationId xmlns:p14="http://schemas.microsoft.com/office/powerpoint/2010/main" val="1891518745"/>
      </p:ext>
    </p:extLst>
  </p:cSld>
  <p:clrMapOvr>
    <a:masterClrMapping/>
  </p:clrMapOvr>
  <p:transition>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188640"/>
            <a:ext cx="6096000" cy="1143000"/>
          </a:xfrm>
        </p:spPr>
        <p:txBody>
          <a:bodyPr/>
          <a:lstStyle/>
          <a:p>
            <a:r>
              <a:rPr lang="en-US" dirty="0" smtClean="0"/>
              <a:t>SIMPLE:</a:t>
            </a:r>
            <a:endParaRPr lang="en-US" dirty="0"/>
          </a:p>
        </p:txBody>
      </p:sp>
      <p:pic>
        <p:nvPicPr>
          <p:cNvPr id="4" name="Picture 3"/>
          <p:cNvPicPr>
            <a:picLocks noChangeAspect="1"/>
          </p:cNvPicPr>
          <p:nvPr/>
        </p:nvPicPr>
        <p:blipFill>
          <a:blip r:embed="rId2"/>
          <a:stretch>
            <a:fillRect/>
          </a:stretch>
        </p:blipFill>
        <p:spPr>
          <a:xfrm>
            <a:off x="1187624" y="1586375"/>
            <a:ext cx="7309226" cy="5213618"/>
          </a:xfrm>
          <a:prstGeom prst="rect">
            <a:avLst/>
          </a:prstGeom>
        </p:spPr>
      </p:pic>
    </p:spTree>
    <p:extLst>
      <p:ext uri="{BB962C8B-B14F-4D97-AF65-F5344CB8AC3E}">
        <p14:creationId xmlns:p14="http://schemas.microsoft.com/office/powerpoint/2010/main" val="2873230745"/>
      </p:ext>
    </p:extLst>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404664"/>
            <a:ext cx="6096000" cy="1143000"/>
          </a:xfrm>
        </p:spPr>
        <p:txBody>
          <a:bodyPr/>
          <a:lstStyle/>
          <a:p>
            <a:r>
              <a:rPr lang="en-US" b="1" dirty="0" smtClean="0"/>
              <a:t>DON’T PANIC!!!!</a:t>
            </a:r>
            <a:endParaRPr lang="en-US" b="1" dirty="0"/>
          </a:p>
        </p:txBody>
      </p:sp>
      <p:sp>
        <p:nvSpPr>
          <p:cNvPr id="5" name="TextBox 4"/>
          <p:cNvSpPr txBox="1"/>
          <p:nvPr/>
        </p:nvSpPr>
        <p:spPr>
          <a:xfrm>
            <a:off x="7338889" y="2564904"/>
            <a:ext cx="1107997" cy="1477328"/>
          </a:xfrm>
          <a:prstGeom prst="rect">
            <a:avLst/>
          </a:prstGeom>
          <a:solidFill>
            <a:srgbClr val="FFFF00"/>
          </a:solidFill>
          <a:ln w="76200">
            <a:solidFill>
              <a:schemeClr val="tx1"/>
            </a:solidFill>
          </a:ln>
        </p:spPr>
        <p:txBody>
          <a:bodyPr wrap="none" rtlCol="0">
            <a:spAutoFit/>
          </a:bodyPr>
          <a:lstStyle/>
          <a:p>
            <a:pPr algn="ctr"/>
            <a:r>
              <a:rPr lang="en-US" sz="2400" b="1" dirty="0" smtClean="0"/>
              <a:t>IT</a:t>
            </a:r>
          </a:p>
          <a:p>
            <a:pPr algn="ctr"/>
            <a:r>
              <a:rPr lang="en-US" sz="2400" b="1" dirty="0" smtClean="0"/>
              <a:t>CAN</a:t>
            </a:r>
          </a:p>
          <a:p>
            <a:pPr algn="ctr"/>
            <a:r>
              <a:rPr lang="en-US" sz="2400" b="1" dirty="0" smtClean="0"/>
              <a:t>HELP!</a:t>
            </a:r>
          </a:p>
          <a:p>
            <a:endParaRPr lang="en-US" dirty="0"/>
          </a:p>
        </p:txBody>
      </p:sp>
      <p:pic>
        <p:nvPicPr>
          <p:cNvPr id="2050" name="Picture 2" descr="C:\Users\GIAMPI~1\AppData\Local\Temp\SNAGHTML7c81f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132856"/>
            <a:ext cx="7400925" cy="4295775"/>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7236296" y="506472"/>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2373882564"/>
      </p:ext>
    </p:extLst>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3645024"/>
            <a:ext cx="6096000" cy="1800200"/>
          </a:xfrm>
        </p:spPr>
        <p:txBody>
          <a:bodyPr/>
          <a:lstStyle/>
          <a:p>
            <a:pPr algn="ctr"/>
            <a:r>
              <a:rPr lang="it-IT" sz="5400" b="1" dirty="0" smtClean="0"/>
              <a:t>IT and SHIP MANAGEMENT</a:t>
            </a:r>
            <a:br>
              <a:rPr lang="it-IT" sz="5400" b="1" dirty="0" smtClean="0"/>
            </a:br>
            <a:r>
              <a:rPr lang="it-IT" sz="4800" b="1" dirty="0" smtClean="0"/>
              <a:t>A </a:t>
            </a:r>
            <a:r>
              <a:rPr lang="it-IT" sz="4800" b="1" dirty="0" err="1" smtClean="0"/>
              <a:t>difficult</a:t>
            </a:r>
            <a:r>
              <a:rPr lang="it-IT" sz="4800" b="1" dirty="0" smtClean="0"/>
              <a:t> </a:t>
            </a:r>
            <a:r>
              <a:rPr lang="it-IT" sz="4800" b="1" dirty="0" err="1" smtClean="0"/>
              <a:t>wedding</a:t>
            </a:r>
            <a:r>
              <a:rPr lang="it-IT" sz="4800" b="1" dirty="0" smtClean="0"/>
              <a:t/>
            </a:r>
            <a:br>
              <a:rPr lang="it-IT" sz="4800" b="1" dirty="0" smtClean="0"/>
            </a:br>
            <a:r>
              <a:rPr lang="it-IT" sz="4800" b="1" dirty="0" err="1" smtClean="0"/>
              <a:t>but</a:t>
            </a:r>
            <a:r>
              <a:rPr lang="it-IT" sz="4800" b="1" dirty="0" smtClean="0"/>
              <a:t/>
            </a:r>
            <a:br>
              <a:rPr lang="it-IT" sz="4800" b="1" dirty="0" smtClean="0"/>
            </a:br>
            <a:r>
              <a:rPr lang="it-IT" sz="4800" b="1" dirty="0" smtClean="0"/>
              <a:t>a </a:t>
            </a:r>
            <a:r>
              <a:rPr lang="it-IT" sz="4800" b="1" dirty="0" err="1" smtClean="0"/>
              <a:t>needed</a:t>
            </a:r>
            <a:r>
              <a:rPr lang="it-IT" sz="4800" b="1" dirty="0" smtClean="0"/>
              <a:t> </a:t>
            </a:r>
            <a:r>
              <a:rPr lang="it-IT" sz="4800" b="1" dirty="0" err="1" smtClean="0"/>
              <a:t>one</a:t>
            </a:r>
            <a:r>
              <a:rPr lang="it-IT" sz="4800" b="1" dirty="0" smtClean="0"/>
              <a:t/>
            </a:r>
            <a:br>
              <a:rPr lang="it-IT" sz="4800" b="1" dirty="0" smtClean="0"/>
            </a:br>
            <a:endParaRPr lang="en-US" sz="5400" b="1" dirty="0"/>
          </a:p>
        </p:txBody>
      </p:sp>
      <p:pic>
        <p:nvPicPr>
          <p:cNvPr id="3" name="Picture 2"/>
          <p:cNvPicPr>
            <a:picLocks noChangeAspect="1"/>
          </p:cNvPicPr>
          <p:nvPr/>
        </p:nvPicPr>
        <p:blipFill>
          <a:blip r:embed="rId2"/>
          <a:stretch>
            <a:fillRect/>
          </a:stretch>
        </p:blipFill>
        <p:spPr>
          <a:xfrm>
            <a:off x="251520" y="3212976"/>
            <a:ext cx="4464495" cy="3486442"/>
          </a:xfrm>
          <a:prstGeom prst="rect">
            <a:avLst/>
          </a:prstGeom>
        </p:spPr>
      </p:pic>
      <p:sp>
        <p:nvSpPr>
          <p:cNvPr id="4" name="Oval 3"/>
          <p:cNvSpPr/>
          <p:nvPr/>
        </p:nvSpPr>
        <p:spPr>
          <a:xfrm>
            <a:off x="6948264" y="5127089"/>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772676295"/>
      </p:ext>
    </p:extLst>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116632"/>
            <a:ext cx="6096000" cy="1143000"/>
          </a:xfrm>
        </p:spPr>
        <p:txBody>
          <a:bodyPr/>
          <a:lstStyle/>
          <a:p>
            <a:r>
              <a:rPr lang="en-US" sz="4400" b="1" dirty="0"/>
              <a:t>Shipping has become tougher than it ever was</a:t>
            </a:r>
          </a:p>
        </p:txBody>
      </p:sp>
      <p:pic>
        <p:nvPicPr>
          <p:cNvPr id="3" name="Picture 2"/>
          <p:cNvPicPr>
            <a:picLocks noChangeAspect="1"/>
          </p:cNvPicPr>
          <p:nvPr/>
        </p:nvPicPr>
        <p:blipFill>
          <a:blip r:embed="rId2"/>
          <a:stretch>
            <a:fillRect/>
          </a:stretch>
        </p:blipFill>
        <p:spPr>
          <a:xfrm>
            <a:off x="1259632" y="1377668"/>
            <a:ext cx="7328277" cy="5480332"/>
          </a:xfrm>
          <a:prstGeom prst="rect">
            <a:avLst/>
          </a:prstGeom>
        </p:spPr>
      </p:pic>
    </p:spTree>
    <p:extLst>
      <p:ext uri="{BB962C8B-B14F-4D97-AF65-F5344CB8AC3E}">
        <p14:creationId xmlns:p14="http://schemas.microsoft.com/office/powerpoint/2010/main" val="862056948"/>
      </p:ext>
    </p:extLst>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04664"/>
            <a:ext cx="6096000" cy="1143000"/>
          </a:xfrm>
        </p:spPr>
        <p:txBody>
          <a:bodyPr/>
          <a:lstStyle/>
          <a:p>
            <a:r>
              <a:rPr lang="it-IT" b="1" dirty="0" smtClean="0"/>
              <a:t>WHAT TO DO THEN?</a:t>
            </a:r>
            <a:endParaRPr lang="en-US" b="1" dirty="0"/>
          </a:p>
        </p:txBody>
      </p:sp>
      <p:sp>
        <p:nvSpPr>
          <p:cNvPr id="3" name="Content Placeholder 2"/>
          <p:cNvSpPr>
            <a:spLocks noGrp="1"/>
          </p:cNvSpPr>
          <p:nvPr>
            <p:ph idx="1"/>
          </p:nvPr>
        </p:nvSpPr>
        <p:spPr/>
        <p:txBody>
          <a:bodyPr/>
          <a:lstStyle/>
          <a:p>
            <a:r>
              <a:rPr lang="it-IT" b="1" dirty="0" smtClean="0"/>
              <a:t>OPTION 1:</a:t>
            </a:r>
          </a:p>
          <a:p>
            <a:pPr lvl="1"/>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564903"/>
            <a:ext cx="6480720" cy="3866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7020272" y="1403648"/>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1944462867"/>
      </p:ext>
    </p:extLst>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04664"/>
            <a:ext cx="6096000" cy="1143000"/>
          </a:xfrm>
        </p:spPr>
        <p:txBody>
          <a:bodyPr/>
          <a:lstStyle/>
          <a:p>
            <a:r>
              <a:rPr lang="it-IT" b="1" dirty="0" smtClean="0"/>
              <a:t>WHAT TO DO THEN?</a:t>
            </a:r>
            <a:endParaRPr lang="en-US" b="1" dirty="0"/>
          </a:p>
        </p:txBody>
      </p:sp>
      <p:sp>
        <p:nvSpPr>
          <p:cNvPr id="3" name="Content Placeholder 2"/>
          <p:cNvSpPr>
            <a:spLocks noGrp="1"/>
          </p:cNvSpPr>
          <p:nvPr>
            <p:ph idx="1"/>
          </p:nvPr>
        </p:nvSpPr>
        <p:spPr/>
        <p:txBody>
          <a:bodyPr/>
          <a:lstStyle/>
          <a:p>
            <a:r>
              <a:rPr lang="it-IT" b="1" dirty="0" smtClean="0"/>
              <a:t>OPTION 2:</a:t>
            </a:r>
          </a:p>
          <a:p>
            <a:pPr lvl="1"/>
            <a:r>
              <a:rPr lang="it-IT" b="1" dirty="0" smtClean="0"/>
              <a:t>BECOME MORE EFFICIENT IN MANAGING YOUR VESSELS</a:t>
            </a:r>
          </a:p>
          <a:p>
            <a:pPr lvl="2"/>
            <a:r>
              <a:rPr lang="it-IT" b="1" dirty="0" err="1" smtClean="0"/>
              <a:t>Many</a:t>
            </a:r>
            <a:r>
              <a:rPr lang="it-IT" b="1" dirty="0" smtClean="0"/>
              <a:t> </a:t>
            </a:r>
            <a:r>
              <a:rPr lang="it-IT" b="1" dirty="0" err="1" smtClean="0"/>
              <a:t>shipowners</a:t>
            </a:r>
            <a:r>
              <a:rPr lang="it-IT" b="1" dirty="0" smtClean="0"/>
              <a:t> </a:t>
            </a:r>
            <a:r>
              <a:rPr lang="it-IT" b="1" dirty="0" err="1" smtClean="0"/>
              <a:t>have</a:t>
            </a:r>
            <a:r>
              <a:rPr lang="it-IT" b="1" dirty="0" smtClean="0"/>
              <a:t> NO IDEA on </a:t>
            </a:r>
            <a:r>
              <a:rPr lang="it-IT" b="1" dirty="0" err="1" smtClean="0"/>
              <a:t>how</a:t>
            </a:r>
            <a:r>
              <a:rPr lang="it-IT" b="1" dirty="0" smtClean="0"/>
              <a:t> </a:t>
            </a:r>
            <a:r>
              <a:rPr lang="it-IT" b="1" dirty="0" err="1" smtClean="0"/>
              <a:t>much</a:t>
            </a:r>
            <a:r>
              <a:rPr lang="it-IT" b="1" dirty="0" smtClean="0"/>
              <a:t> </a:t>
            </a:r>
            <a:r>
              <a:rPr lang="it-IT" b="1" dirty="0" err="1" smtClean="0"/>
              <a:t>money</a:t>
            </a:r>
            <a:r>
              <a:rPr lang="it-IT" b="1" dirty="0" smtClean="0"/>
              <a:t> </a:t>
            </a:r>
            <a:r>
              <a:rPr lang="it-IT" b="1" dirty="0" err="1" smtClean="0"/>
              <a:t>is</a:t>
            </a:r>
            <a:r>
              <a:rPr lang="it-IT" b="1" dirty="0" smtClean="0"/>
              <a:t> </a:t>
            </a:r>
            <a:r>
              <a:rPr lang="it-IT" b="1" dirty="0" err="1" smtClean="0"/>
              <a:t>being</a:t>
            </a:r>
            <a:r>
              <a:rPr lang="it-IT" b="1" dirty="0" smtClean="0"/>
              <a:t> </a:t>
            </a:r>
            <a:r>
              <a:rPr lang="it-IT" b="1" dirty="0" err="1" smtClean="0"/>
              <a:t>wasted</a:t>
            </a:r>
            <a:r>
              <a:rPr lang="it-IT" b="1" dirty="0" smtClean="0"/>
              <a:t> on </a:t>
            </a:r>
            <a:r>
              <a:rPr lang="it-IT" b="1" dirty="0" err="1" smtClean="0"/>
              <a:t>their</a:t>
            </a:r>
            <a:r>
              <a:rPr lang="it-IT" b="1" dirty="0" smtClean="0"/>
              <a:t> </a:t>
            </a:r>
            <a:r>
              <a:rPr lang="it-IT" b="1" dirty="0" err="1" smtClean="0"/>
              <a:t>ships</a:t>
            </a:r>
            <a:endParaRPr lang="it-IT" b="1" dirty="0" smtClean="0"/>
          </a:p>
          <a:p>
            <a:pPr lvl="2"/>
            <a:r>
              <a:rPr lang="it-IT" b="1" dirty="0" err="1" smtClean="0"/>
              <a:t>They</a:t>
            </a:r>
            <a:r>
              <a:rPr lang="it-IT" b="1" dirty="0" smtClean="0"/>
              <a:t> </a:t>
            </a:r>
            <a:r>
              <a:rPr lang="it-IT" b="1" dirty="0" err="1" smtClean="0"/>
              <a:t>also</a:t>
            </a:r>
            <a:r>
              <a:rPr lang="it-IT" b="1" dirty="0" smtClean="0"/>
              <a:t> </a:t>
            </a:r>
            <a:r>
              <a:rPr lang="it-IT" b="1" dirty="0" err="1" smtClean="0"/>
              <a:t>have</a:t>
            </a:r>
            <a:r>
              <a:rPr lang="it-IT" b="1" dirty="0" smtClean="0"/>
              <a:t> NO IDEA on </a:t>
            </a:r>
            <a:r>
              <a:rPr lang="it-IT" b="1" dirty="0" err="1" smtClean="0"/>
              <a:t>how</a:t>
            </a:r>
            <a:r>
              <a:rPr lang="it-IT" b="1" dirty="0" smtClean="0"/>
              <a:t> </a:t>
            </a:r>
            <a:r>
              <a:rPr lang="it-IT" b="1" dirty="0" err="1" smtClean="0"/>
              <a:t>much</a:t>
            </a:r>
            <a:r>
              <a:rPr lang="it-IT" b="1" dirty="0" smtClean="0"/>
              <a:t> </a:t>
            </a:r>
            <a:r>
              <a:rPr lang="it-IT" b="1" dirty="0" err="1" smtClean="0"/>
              <a:t>money</a:t>
            </a:r>
            <a:r>
              <a:rPr lang="it-IT" b="1" dirty="0" smtClean="0"/>
              <a:t> </a:t>
            </a:r>
            <a:r>
              <a:rPr lang="it-IT" b="1" dirty="0" err="1" smtClean="0"/>
              <a:t>is</a:t>
            </a:r>
            <a:r>
              <a:rPr lang="it-IT" b="1" dirty="0" smtClean="0"/>
              <a:t> </a:t>
            </a:r>
            <a:r>
              <a:rPr lang="it-IT" b="1" dirty="0" err="1" smtClean="0"/>
              <a:t>being</a:t>
            </a:r>
            <a:r>
              <a:rPr lang="it-IT" b="1" dirty="0" smtClean="0"/>
              <a:t> </a:t>
            </a:r>
            <a:r>
              <a:rPr lang="it-IT" b="1" dirty="0" err="1" smtClean="0"/>
              <a:t>stolen</a:t>
            </a:r>
            <a:r>
              <a:rPr lang="it-IT" b="1" dirty="0" smtClean="0"/>
              <a:t> from </a:t>
            </a:r>
            <a:r>
              <a:rPr lang="it-IT" b="1" dirty="0" err="1" smtClean="0"/>
              <a:t>them</a:t>
            </a:r>
            <a:endParaRPr lang="it-IT" b="1" dirty="0" smtClean="0"/>
          </a:p>
          <a:p>
            <a:pPr lvl="1"/>
            <a:r>
              <a:rPr lang="it-IT" b="1" dirty="0" err="1" smtClean="0"/>
              <a:t>Efficiency</a:t>
            </a:r>
            <a:r>
              <a:rPr lang="it-IT" b="1" dirty="0" smtClean="0"/>
              <a:t> </a:t>
            </a:r>
            <a:r>
              <a:rPr lang="it-IT" b="1" dirty="0" err="1" smtClean="0"/>
              <a:t>is</a:t>
            </a:r>
            <a:r>
              <a:rPr lang="it-IT" b="1" dirty="0" smtClean="0"/>
              <a:t> a must in </a:t>
            </a:r>
            <a:r>
              <a:rPr lang="it-IT" b="1" dirty="0" err="1" smtClean="0"/>
              <a:t>surviving</a:t>
            </a:r>
            <a:r>
              <a:rPr lang="it-IT" b="1" dirty="0" smtClean="0"/>
              <a:t> in the </a:t>
            </a:r>
            <a:r>
              <a:rPr lang="it-IT" b="1" dirty="0" err="1" smtClean="0"/>
              <a:t>next</a:t>
            </a:r>
            <a:r>
              <a:rPr lang="it-IT" b="1" dirty="0" smtClean="0"/>
              <a:t> </a:t>
            </a:r>
            <a:r>
              <a:rPr lang="it-IT" b="1" dirty="0" err="1" smtClean="0"/>
              <a:t>years</a:t>
            </a:r>
            <a:r>
              <a:rPr lang="it-IT" b="1" dirty="0" smtClean="0"/>
              <a:t>. And to be </a:t>
            </a:r>
            <a:r>
              <a:rPr lang="it-IT" b="1" dirty="0" err="1" smtClean="0"/>
              <a:t>efficient</a:t>
            </a:r>
            <a:r>
              <a:rPr lang="it-IT" b="1" dirty="0" smtClean="0"/>
              <a:t>, </a:t>
            </a:r>
            <a:r>
              <a:rPr lang="it-IT" b="1" dirty="0" err="1" smtClean="0"/>
              <a:t>you</a:t>
            </a:r>
            <a:r>
              <a:rPr lang="it-IT" b="1" dirty="0" smtClean="0"/>
              <a:t> </a:t>
            </a:r>
            <a:r>
              <a:rPr lang="it-IT" b="1" dirty="0" err="1" smtClean="0"/>
              <a:t>need</a:t>
            </a:r>
            <a:r>
              <a:rPr lang="it-IT" b="1" dirty="0" smtClean="0"/>
              <a:t> IT</a:t>
            </a:r>
            <a:endParaRPr lang="it-IT" dirty="0" smtClean="0"/>
          </a:p>
          <a:p>
            <a:pPr lvl="1"/>
            <a:endParaRPr lang="en-US" dirty="0"/>
          </a:p>
        </p:txBody>
      </p:sp>
      <p:sp>
        <p:nvSpPr>
          <p:cNvPr id="4" name="Oval 3"/>
          <p:cNvSpPr/>
          <p:nvPr/>
        </p:nvSpPr>
        <p:spPr>
          <a:xfrm>
            <a:off x="6948264" y="5589240"/>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3686453497"/>
      </p:ext>
    </p:extLst>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404664"/>
            <a:ext cx="6696744" cy="1143000"/>
          </a:xfrm>
        </p:spPr>
        <p:txBody>
          <a:bodyPr/>
          <a:lstStyle/>
          <a:p>
            <a:r>
              <a:rPr lang="en-US" b="1" dirty="0" smtClean="0"/>
              <a:t>Management and Control</a:t>
            </a:r>
            <a:endParaRPr lang="en-US" b="1" dirty="0"/>
          </a:p>
        </p:txBody>
      </p:sp>
      <p:sp>
        <p:nvSpPr>
          <p:cNvPr id="3" name="Content Placeholder 2"/>
          <p:cNvSpPr>
            <a:spLocks noGrp="1"/>
          </p:cNvSpPr>
          <p:nvPr>
            <p:ph idx="1"/>
          </p:nvPr>
        </p:nvSpPr>
        <p:spPr/>
        <p:txBody>
          <a:bodyPr/>
          <a:lstStyle/>
          <a:p>
            <a:r>
              <a:rPr lang="en-US" dirty="0" smtClean="0"/>
              <a:t>Management means Control</a:t>
            </a:r>
          </a:p>
          <a:p>
            <a:r>
              <a:rPr lang="en-US" dirty="0" smtClean="0"/>
              <a:t>Control </a:t>
            </a:r>
            <a:r>
              <a:rPr lang="en-US" u="sng" dirty="0" smtClean="0"/>
              <a:t>means:</a:t>
            </a:r>
          </a:p>
          <a:p>
            <a:endParaRPr lang="en-US" u="sng" dirty="0"/>
          </a:p>
          <a:p>
            <a:endParaRPr lang="en-US" u="sng" dirty="0" smtClean="0"/>
          </a:p>
          <a:p>
            <a:endParaRPr lang="en-US" u="sng" dirty="0"/>
          </a:p>
          <a:p>
            <a:endParaRPr lang="en-US" u="sng" dirty="0" smtClean="0"/>
          </a:p>
          <a:p>
            <a:endParaRPr lang="en-US" u="sng" dirty="0"/>
          </a:p>
          <a:p>
            <a:r>
              <a:rPr lang="en-US" u="sng" dirty="0" smtClean="0"/>
              <a:t>And many people do not like or want control</a:t>
            </a:r>
          </a:p>
          <a:p>
            <a:endParaRPr lang="en-US" u="sng" dirty="0" smtClean="0"/>
          </a:p>
          <a:p>
            <a:endParaRPr lang="en-US" dirty="0" smtClean="0"/>
          </a:p>
        </p:txBody>
      </p:sp>
      <p:pic>
        <p:nvPicPr>
          <p:cNvPr id="4" name="Picture 3"/>
          <p:cNvPicPr>
            <a:picLocks noChangeAspect="1"/>
          </p:cNvPicPr>
          <p:nvPr/>
        </p:nvPicPr>
        <p:blipFill>
          <a:blip r:embed="rId2"/>
          <a:stretch>
            <a:fillRect/>
          </a:stretch>
        </p:blipFill>
        <p:spPr>
          <a:xfrm>
            <a:off x="539552" y="2996952"/>
            <a:ext cx="7876757" cy="2198490"/>
          </a:xfrm>
          <a:prstGeom prst="rect">
            <a:avLst/>
          </a:prstGeom>
        </p:spPr>
      </p:pic>
      <p:sp>
        <p:nvSpPr>
          <p:cNvPr id="5" name="Oval 4"/>
          <p:cNvSpPr/>
          <p:nvPr/>
        </p:nvSpPr>
        <p:spPr>
          <a:xfrm>
            <a:off x="7020272" y="1403648"/>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2271234209"/>
      </p:ext>
    </p:extLst>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020094" y="471612"/>
            <a:ext cx="6096000" cy="1143000"/>
          </a:xfrm>
        </p:spPr>
        <p:txBody>
          <a:bodyPr/>
          <a:lstStyle/>
          <a:p>
            <a:r>
              <a:rPr lang="en-US" b="1" dirty="0" smtClean="0"/>
              <a:t>My destiny </a:t>
            </a:r>
            <a:endParaRPr lang="en-US" b="1" dirty="0"/>
          </a:p>
        </p:txBody>
      </p:sp>
      <p:pic>
        <p:nvPicPr>
          <p:cNvPr id="7" name="Content Placeholder 6"/>
          <p:cNvPicPr>
            <a:picLocks noGrp="1" noChangeAspect="1"/>
          </p:cNvPicPr>
          <p:nvPr>
            <p:ph idx="1"/>
          </p:nvPr>
        </p:nvPicPr>
        <p:blipFill>
          <a:blip r:embed="rId2"/>
          <a:stretch>
            <a:fillRect/>
          </a:stretch>
        </p:blipFill>
        <p:spPr>
          <a:xfrm>
            <a:off x="271902" y="2498395"/>
            <a:ext cx="4197415" cy="3201576"/>
          </a:xfrm>
          <a:prstGeom prst="rect">
            <a:avLst/>
          </a:prstGeom>
        </p:spPr>
      </p:pic>
      <p:sp>
        <p:nvSpPr>
          <p:cNvPr id="3" name="Text Placeholder 2"/>
          <p:cNvSpPr>
            <a:spLocks noGrp="1"/>
          </p:cNvSpPr>
          <p:nvPr>
            <p:ph type="body" idx="4294967295"/>
          </p:nvPr>
        </p:nvSpPr>
        <p:spPr>
          <a:xfrm>
            <a:off x="0" y="1855788"/>
            <a:ext cx="4040188" cy="658812"/>
          </a:xfrm>
        </p:spPr>
        <p:txBody>
          <a:bodyPr/>
          <a:lstStyle/>
          <a:p>
            <a:r>
              <a:rPr lang="en-US" dirty="0" smtClean="0"/>
              <a:t>TN DA QUAN</a:t>
            </a:r>
            <a:endParaRPr lang="en-US" dirty="0"/>
          </a:p>
        </p:txBody>
      </p:sp>
      <p:pic>
        <p:nvPicPr>
          <p:cNvPr id="8" name="Picture 2"/>
          <p:cNvPicPr>
            <a:picLocks noGrp="1" noChangeAspect="1" noChangeArrowheads="1"/>
          </p:cNvPicPr>
          <p:nvPr>
            <p:ph sz="quarter" idx="4294967295"/>
          </p:nvPr>
        </p:nvPicPr>
        <p:blipFill>
          <a:blip r:embed="rId3" cstate="print"/>
          <a:srcRect/>
          <a:stretch>
            <a:fillRect/>
          </a:stretch>
        </p:blipFill>
        <p:spPr>
          <a:xfrm>
            <a:off x="5004048" y="2592602"/>
            <a:ext cx="3384376" cy="3107369"/>
          </a:xfrm>
          <a:prstGeom prst="rect">
            <a:avLst/>
          </a:prstGeom>
        </p:spPr>
      </p:pic>
      <p:sp>
        <p:nvSpPr>
          <p:cNvPr id="10" name="Text Placeholder 2"/>
          <p:cNvSpPr txBox="1">
            <a:spLocks/>
          </p:cNvSpPr>
          <p:nvPr/>
        </p:nvSpPr>
        <p:spPr bwMode="auto">
          <a:xfrm>
            <a:off x="4860032" y="1855788"/>
            <a:ext cx="4040188" cy="658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Arial" charset="0"/>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Arial" charset="0"/>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Arial" charset="0"/>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Arial" charset="0"/>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Arial" charset="0"/>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dirty="0" smtClean="0"/>
              <a:t>RV ALLIANCE</a:t>
            </a:r>
            <a:endParaRPr lang="en-US" dirty="0"/>
          </a:p>
        </p:txBody>
      </p:sp>
    </p:spTree>
    <p:extLst>
      <p:ext uri="{BB962C8B-B14F-4D97-AF65-F5344CB8AC3E}">
        <p14:creationId xmlns:p14="http://schemas.microsoft.com/office/powerpoint/2010/main" val="281710075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3"/>
          <p:cNvSpPr/>
          <p:nvPr/>
        </p:nvSpPr>
        <p:spPr>
          <a:xfrm>
            <a:off x="1475656" y="4149080"/>
            <a:ext cx="2448272" cy="25922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Program Files\Microsoft Office\MEDIA\CAGCAT10\j0222015.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3788" y="3958847"/>
            <a:ext cx="1779588" cy="178752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title"/>
          </p:nvPr>
        </p:nvSpPr>
        <p:spPr>
          <a:xfrm>
            <a:off x="2057400" y="332656"/>
            <a:ext cx="6907088" cy="1143000"/>
          </a:xfrm>
        </p:spPr>
        <p:txBody>
          <a:bodyPr/>
          <a:lstStyle/>
          <a:p>
            <a:r>
              <a:rPr lang="it-IT" b="1" dirty="0" smtClean="0"/>
              <a:t>A basic mistake</a:t>
            </a:r>
            <a:endParaRPr lang="en-US" b="1" dirty="0"/>
          </a:p>
        </p:txBody>
      </p:sp>
      <p:sp>
        <p:nvSpPr>
          <p:cNvPr id="2" name="Right Arrow 1"/>
          <p:cNvSpPr/>
          <p:nvPr/>
        </p:nvSpPr>
        <p:spPr>
          <a:xfrm>
            <a:off x="611560" y="2132856"/>
            <a:ext cx="3024336" cy="1584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283968" y="2564903"/>
            <a:ext cx="4580293" cy="707886"/>
          </a:xfrm>
          <a:prstGeom prst="rect">
            <a:avLst/>
          </a:prstGeom>
          <a:noFill/>
        </p:spPr>
        <p:txBody>
          <a:bodyPr wrap="none" rtlCol="0">
            <a:spAutoFit/>
          </a:bodyPr>
          <a:lstStyle/>
          <a:p>
            <a:r>
              <a:rPr lang="it-IT" sz="2000" b="1" dirty="0" smtClean="0"/>
              <a:t>Top Management is always involved</a:t>
            </a:r>
          </a:p>
          <a:p>
            <a:r>
              <a:rPr lang="it-IT" sz="2000" b="1" dirty="0"/>
              <a:t>w</a:t>
            </a:r>
            <a:r>
              <a:rPr lang="it-IT" sz="2000" b="1" dirty="0" smtClean="0"/>
              <a:t>ith the money that comes in</a:t>
            </a:r>
            <a:endParaRPr lang="en-US" sz="2000" b="1" dirty="0"/>
          </a:p>
        </p:txBody>
      </p:sp>
      <p:sp>
        <p:nvSpPr>
          <p:cNvPr id="5" name="TextBox 4"/>
          <p:cNvSpPr txBox="1"/>
          <p:nvPr/>
        </p:nvSpPr>
        <p:spPr>
          <a:xfrm>
            <a:off x="3491880" y="4437112"/>
            <a:ext cx="5406480" cy="830997"/>
          </a:xfrm>
          <a:prstGeom prst="rect">
            <a:avLst/>
          </a:prstGeom>
          <a:noFill/>
        </p:spPr>
        <p:txBody>
          <a:bodyPr wrap="none" rtlCol="0">
            <a:spAutoFit/>
          </a:bodyPr>
          <a:lstStyle/>
          <a:p>
            <a:r>
              <a:rPr lang="it-IT" sz="2400" b="1" dirty="0" smtClean="0"/>
              <a:t>BUT WHAT ABOUT </a:t>
            </a:r>
            <a:r>
              <a:rPr lang="it-IT" sz="2400" b="1" dirty="0" smtClean="0">
                <a:solidFill>
                  <a:srgbClr val="FF0000"/>
                </a:solidFill>
              </a:rPr>
              <a:t>CONTROLLING</a:t>
            </a:r>
          </a:p>
          <a:p>
            <a:r>
              <a:rPr lang="it-IT" sz="2400" b="1" dirty="0" smtClean="0"/>
              <a:t>THE MONEY WHICH GOES OUT???</a:t>
            </a:r>
            <a:endParaRPr lang="en-US" sz="2400" b="1" dirty="0"/>
          </a:p>
        </p:txBody>
      </p:sp>
      <p:pic>
        <p:nvPicPr>
          <p:cNvPr id="1027" name="Picture 3" descr="C:\Program Files\Microsoft Office\MEDIA\CAGCAT10\j0222015.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311" y="2317472"/>
            <a:ext cx="1198438" cy="1202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526031"/>
      </p:ext>
    </p:extLst>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121196"/>
            <a:ext cx="6096000" cy="1143000"/>
          </a:xfrm>
        </p:spPr>
        <p:txBody>
          <a:bodyPr/>
          <a:lstStyle/>
          <a:p>
            <a:r>
              <a:rPr lang="it-IT" b="1" dirty="0" smtClean="0"/>
              <a:t>FACTS.....</a:t>
            </a:r>
            <a:endParaRPr lang="en-US" b="1" dirty="0"/>
          </a:p>
        </p:txBody>
      </p:sp>
      <p:graphicFrame>
        <p:nvGraphicFramePr>
          <p:cNvPr id="6" name="Table 5"/>
          <p:cNvGraphicFramePr>
            <a:graphicFrameLocks noGrp="1"/>
          </p:cNvGraphicFramePr>
          <p:nvPr>
            <p:extLst>
              <p:ext uri="{D42A27DB-BD31-4B8C-83A1-F6EECF244321}">
                <p14:modId xmlns:p14="http://schemas.microsoft.com/office/powerpoint/2010/main" val="928941305"/>
              </p:ext>
            </p:extLst>
          </p:nvPr>
        </p:nvGraphicFramePr>
        <p:xfrm>
          <a:off x="539552" y="1277041"/>
          <a:ext cx="7992888" cy="5533151"/>
        </p:xfrm>
        <a:graphic>
          <a:graphicData uri="http://schemas.openxmlformats.org/drawingml/2006/table">
            <a:tbl>
              <a:tblPr firstRow="1" firstCol="1" bandRow="1">
                <a:tableStyleId>{5C22544A-7EE6-4342-B048-85BDC9FD1C3A}</a:tableStyleId>
              </a:tblPr>
              <a:tblGrid>
                <a:gridCol w="2664296"/>
                <a:gridCol w="2664296"/>
                <a:gridCol w="2664296"/>
              </a:tblGrid>
              <a:tr h="261423">
                <a:tc>
                  <a:txBody>
                    <a:bodyPr/>
                    <a:lstStyle/>
                    <a:p>
                      <a:pPr algn="ctr">
                        <a:lnSpc>
                          <a:spcPct val="115000"/>
                        </a:lnSpc>
                        <a:spcAft>
                          <a:spcPts val="0"/>
                        </a:spcAft>
                      </a:pPr>
                      <a:r>
                        <a:rPr lang="en-US" sz="1200" dirty="0">
                          <a:effectLst/>
                          <a:latin typeface="+mj-lt"/>
                        </a:rPr>
                        <a:t>NAME</a:t>
                      </a:r>
                      <a:endParaRPr lang="en-US" sz="1100" dirty="0">
                        <a:effectLst/>
                        <a:latin typeface="+mj-lt"/>
                        <a:ea typeface="Calibri"/>
                        <a:cs typeface="Times New Roman"/>
                      </a:endParaRPr>
                    </a:p>
                  </a:txBody>
                  <a:tcPr marL="68580" marR="68580" marT="0" marB="0"/>
                </a:tc>
                <a:tc>
                  <a:txBody>
                    <a:bodyPr/>
                    <a:lstStyle/>
                    <a:p>
                      <a:pPr algn="ctr">
                        <a:lnSpc>
                          <a:spcPct val="115000"/>
                        </a:lnSpc>
                        <a:spcAft>
                          <a:spcPts val="0"/>
                        </a:spcAft>
                      </a:pPr>
                      <a:r>
                        <a:rPr lang="en-US" sz="1200" dirty="0">
                          <a:effectLst/>
                          <a:latin typeface="+mj-lt"/>
                        </a:rPr>
                        <a:t>STATUS</a:t>
                      </a:r>
                      <a:endParaRPr lang="en-US" sz="1100" dirty="0">
                        <a:effectLst/>
                        <a:latin typeface="+mj-lt"/>
                        <a:ea typeface="Calibri"/>
                        <a:cs typeface="Times New Roman"/>
                      </a:endParaRPr>
                    </a:p>
                  </a:txBody>
                  <a:tcPr marL="68580" marR="68580" marT="0" marB="0"/>
                </a:tc>
                <a:tc>
                  <a:txBody>
                    <a:bodyPr/>
                    <a:lstStyle/>
                    <a:p>
                      <a:pPr algn="ctr">
                        <a:lnSpc>
                          <a:spcPct val="115000"/>
                        </a:lnSpc>
                        <a:spcAft>
                          <a:spcPts val="0"/>
                        </a:spcAft>
                      </a:pPr>
                      <a:r>
                        <a:rPr lang="en-US" sz="1200" dirty="0" smtClean="0">
                          <a:effectLst/>
                          <a:latin typeface="+mj-lt"/>
                        </a:rPr>
                        <a:t>AMOS </a:t>
                      </a:r>
                      <a:r>
                        <a:rPr lang="en-US" sz="1200" dirty="0">
                          <a:effectLst/>
                          <a:latin typeface="+mj-lt"/>
                        </a:rPr>
                        <a:t>ON BOARD?</a:t>
                      </a:r>
                      <a:endParaRPr lang="en-US" sz="1100" dirty="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Beluga shipping</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Korea lines</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dirty="0">
                          <a:effectLst/>
                          <a:latin typeface="+mj-lt"/>
                        </a:rPr>
                        <a:t>General Maritime</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a:effectLst/>
                          <a:latin typeface="+mj-lt"/>
                        </a:rPr>
                        <a:t>Bankrupt (Ch.11)</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a:effectLst/>
                          <a:latin typeface="+mj-lt"/>
                        </a:rPr>
                        <a:t>NO</a:t>
                      </a:r>
                      <a:endParaRPr lang="en-US" sz="1100" dirty="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Eagle Bulk</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Under restructuring</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BLT Malaysia</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Close to bankruptcy</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dirty="0" err="1">
                          <a:effectLst/>
                          <a:latin typeface="+mj-lt"/>
                        </a:rPr>
                        <a:t>Deiulemar</a:t>
                      </a:r>
                      <a:r>
                        <a:rPr lang="en-US" sz="1100" dirty="0">
                          <a:effectLst/>
                          <a:latin typeface="+mj-lt"/>
                        </a:rPr>
                        <a:t> Shipping</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D’Amato Giuseppe</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Di Maio Lines</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dirty="0" smtClean="0">
                          <a:effectLst/>
                          <a:latin typeface="+mj-lt"/>
                        </a:rPr>
                        <a:t>TORM</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smtClean="0">
                          <a:effectLst/>
                          <a:latin typeface="+mj-lt"/>
                        </a:rPr>
                        <a:t>Trying to recover</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Rizzo Bottiglieri Carlini</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Saarland</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Marco Polo</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dirty="0" smtClean="0">
                          <a:effectLst/>
                          <a:latin typeface="+mj-lt"/>
                        </a:rPr>
                        <a:t>OMEGA Shipping</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a:effectLst/>
                          <a:latin typeface="+mj-lt"/>
                        </a:rPr>
                        <a:t>Bankrupt</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Sanko</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Navigator</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NEL Lines</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Allied Maritime</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NO</a:t>
                      </a:r>
                      <a:endParaRPr lang="en-US" sz="110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a:effectLst/>
                          <a:latin typeface="+mj-lt"/>
                        </a:rPr>
                        <a:t>B&amp;H Ocean</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a:effectLst/>
                          <a:latin typeface="+mj-lt"/>
                        </a:rPr>
                        <a:t>Bankrupt</a:t>
                      </a:r>
                      <a:endParaRPr lang="en-US" sz="110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a:effectLst/>
                          <a:latin typeface="+mj-lt"/>
                        </a:rPr>
                        <a:t>NO</a:t>
                      </a:r>
                      <a:endParaRPr lang="en-US" sz="1100" dirty="0">
                        <a:effectLst/>
                        <a:latin typeface="+mj-lt"/>
                        <a:ea typeface="Calibri"/>
                        <a:cs typeface="Times New Roman"/>
                      </a:endParaRPr>
                    </a:p>
                  </a:txBody>
                  <a:tcPr marL="68580" marR="68580" marT="0" marB="0"/>
                </a:tc>
              </a:tr>
              <a:tr h="239624">
                <a:tc>
                  <a:txBody>
                    <a:bodyPr/>
                    <a:lstStyle/>
                    <a:p>
                      <a:pPr>
                        <a:lnSpc>
                          <a:spcPct val="115000"/>
                        </a:lnSpc>
                        <a:spcAft>
                          <a:spcPts val="0"/>
                        </a:spcAft>
                      </a:pPr>
                      <a:r>
                        <a:rPr lang="it-IT" sz="1100" dirty="0" smtClean="0">
                          <a:effectLst/>
                          <a:latin typeface="+mj-lt"/>
                          <a:ea typeface="Calibri"/>
                          <a:cs typeface="Times New Roman"/>
                        </a:rPr>
                        <a:t>OSG</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smtClean="0">
                          <a:effectLst/>
                          <a:latin typeface="+mj-lt"/>
                        </a:rPr>
                        <a:t>Bankrupt (Ch.11)</a:t>
                      </a:r>
                      <a:endParaRPr lang="en-US" sz="1100" dirty="0">
                        <a:effectLst/>
                        <a:latin typeface="+mj-lt"/>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mj-lt"/>
                        </a:rPr>
                        <a:t>NO</a:t>
                      </a:r>
                      <a:endParaRPr lang="en-US" sz="1100" dirty="0" smtClean="0">
                        <a:effectLst/>
                        <a:latin typeface="+mj-lt"/>
                        <a:ea typeface="Calibri"/>
                        <a:cs typeface="Times New Roman"/>
                      </a:endParaRPr>
                    </a:p>
                  </a:txBody>
                  <a:tcPr marL="68580" marR="68580" marT="0" marB="0"/>
                </a:tc>
              </a:tr>
              <a:tr h="239624">
                <a:tc>
                  <a:txBody>
                    <a:bodyPr/>
                    <a:lstStyle/>
                    <a:p>
                      <a:pPr>
                        <a:lnSpc>
                          <a:spcPct val="115000"/>
                        </a:lnSpc>
                        <a:spcAft>
                          <a:spcPts val="0"/>
                        </a:spcAft>
                      </a:pPr>
                      <a:r>
                        <a:rPr lang="en-US" sz="1100" dirty="0" err="1" smtClean="0">
                          <a:effectLst/>
                          <a:latin typeface="+mj-lt"/>
                          <a:ea typeface="Calibri"/>
                          <a:cs typeface="Times New Roman"/>
                        </a:rPr>
                        <a:t>Daebo</a:t>
                      </a:r>
                      <a:r>
                        <a:rPr lang="en-US" sz="1100" dirty="0" smtClean="0">
                          <a:effectLst/>
                          <a:latin typeface="+mj-lt"/>
                          <a:ea typeface="Calibri"/>
                          <a:cs typeface="Times New Roman"/>
                        </a:rPr>
                        <a:t> International</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smtClean="0">
                          <a:effectLst/>
                          <a:latin typeface="+mj-lt"/>
                          <a:ea typeface="Calibri"/>
                          <a:cs typeface="Times New Roman"/>
                        </a:rPr>
                        <a:t>Court receivership</a:t>
                      </a:r>
                      <a:endParaRPr lang="en-US" sz="1100" dirty="0">
                        <a:effectLst/>
                        <a:latin typeface="+mj-lt"/>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mj-lt"/>
                          <a:ea typeface="Calibri"/>
                          <a:cs typeface="Times New Roman"/>
                        </a:rPr>
                        <a:t>NO</a:t>
                      </a:r>
                    </a:p>
                  </a:txBody>
                  <a:tcPr marL="68580" marR="68580" marT="0" marB="0"/>
                </a:tc>
              </a:tr>
              <a:tr h="239624">
                <a:tc>
                  <a:txBody>
                    <a:bodyPr/>
                    <a:lstStyle/>
                    <a:p>
                      <a:pPr>
                        <a:lnSpc>
                          <a:spcPct val="115000"/>
                        </a:lnSpc>
                        <a:spcAft>
                          <a:spcPts val="0"/>
                        </a:spcAft>
                      </a:pPr>
                      <a:r>
                        <a:rPr lang="en-US" sz="1100" dirty="0" err="1" smtClean="0">
                          <a:effectLst/>
                          <a:latin typeface="+mj-lt"/>
                          <a:ea typeface="Calibri"/>
                          <a:cs typeface="Times New Roman"/>
                        </a:rPr>
                        <a:t>Winland</a:t>
                      </a:r>
                      <a:r>
                        <a:rPr lang="en-US" sz="1100" dirty="0" smtClean="0">
                          <a:effectLst/>
                          <a:latin typeface="+mj-lt"/>
                          <a:ea typeface="Calibri"/>
                          <a:cs typeface="Times New Roman"/>
                        </a:rPr>
                        <a:t> Ocean Shipping</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smtClean="0">
                          <a:effectLst/>
                          <a:latin typeface="+mj-lt"/>
                          <a:ea typeface="Calibri"/>
                          <a:cs typeface="Times New Roman"/>
                        </a:rPr>
                        <a:t>Filed for bankruptcy</a:t>
                      </a:r>
                      <a:endParaRPr lang="en-US" sz="1100" dirty="0">
                        <a:effectLst/>
                        <a:latin typeface="+mj-lt"/>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mj-lt"/>
                          <a:ea typeface="Calibri"/>
                          <a:cs typeface="Times New Roman"/>
                        </a:rPr>
                        <a:t>NO</a:t>
                      </a:r>
                    </a:p>
                  </a:txBody>
                  <a:tcPr marL="68580" marR="68580" marT="0" marB="0"/>
                </a:tc>
              </a:tr>
              <a:tr h="239624">
                <a:tc>
                  <a:txBody>
                    <a:bodyPr/>
                    <a:lstStyle/>
                    <a:p>
                      <a:pPr>
                        <a:lnSpc>
                          <a:spcPct val="115000"/>
                        </a:lnSpc>
                        <a:spcAft>
                          <a:spcPts val="0"/>
                        </a:spcAft>
                      </a:pPr>
                      <a:r>
                        <a:rPr lang="en-US" sz="1100" dirty="0" err="1" smtClean="0">
                          <a:effectLst/>
                          <a:latin typeface="+mj-lt"/>
                          <a:ea typeface="Calibri"/>
                          <a:cs typeface="Times New Roman"/>
                        </a:rPr>
                        <a:t>Copenship</a:t>
                      </a:r>
                      <a:endParaRPr lang="en-US" sz="1100" dirty="0">
                        <a:effectLst/>
                        <a:latin typeface="+mj-lt"/>
                        <a:ea typeface="Calibri"/>
                        <a:cs typeface="Times New Roman"/>
                      </a:endParaRPr>
                    </a:p>
                  </a:txBody>
                  <a:tcPr marL="68580" marR="68580" marT="0" marB="0"/>
                </a:tc>
                <a:tc>
                  <a:txBody>
                    <a:bodyPr/>
                    <a:lstStyle/>
                    <a:p>
                      <a:pPr>
                        <a:lnSpc>
                          <a:spcPct val="115000"/>
                        </a:lnSpc>
                        <a:spcAft>
                          <a:spcPts val="0"/>
                        </a:spcAft>
                      </a:pPr>
                      <a:r>
                        <a:rPr lang="en-US" sz="1100" dirty="0" smtClean="0">
                          <a:effectLst/>
                          <a:latin typeface="+mj-lt"/>
                          <a:ea typeface="Calibri"/>
                          <a:cs typeface="Times New Roman"/>
                        </a:rPr>
                        <a:t>Filed for bankruptcy</a:t>
                      </a:r>
                      <a:endParaRPr lang="en-US" sz="1100" dirty="0">
                        <a:effectLst/>
                        <a:latin typeface="+mj-lt"/>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mj-lt"/>
                          <a:ea typeface="Calibri"/>
                          <a:cs typeface="Times New Roman"/>
                        </a:rPr>
                        <a:t>NO</a:t>
                      </a:r>
                    </a:p>
                  </a:txBody>
                  <a:tcPr marL="68580" marR="68580" marT="0" marB="0"/>
                </a:tc>
              </a:tr>
            </a:tbl>
          </a:graphicData>
        </a:graphic>
      </p:graphicFrame>
      <p:sp>
        <p:nvSpPr>
          <p:cNvPr id="3" name="TextBox 2"/>
          <p:cNvSpPr txBox="1"/>
          <p:nvPr/>
        </p:nvSpPr>
        <p:spPr>
          <a:xfrm>
            <a:off x="6516216" y="3284984"/>
            <a:ext cx="2450351" cy="2031325"/>
          </a:xfrm>
          <a:prstGeom prst="rect">
            <a:avLst/>
          </a:prstGeom>
          <a:noFill/>
          <a:ln>
            <a:solidFill>
              <a:schemeClr val="tx1"/>
            </a:solidFill>
          </a:ln>
        </p:spPr>
        <p:txBody>
          <a:bodyPr wrap="none" rtlCol="0">
            <a:spAutoFit/>
          </a:bodyPr>
          <a:lstStyle/>
          <a:p>
            <a:r>
              <a:rPr lang="it-IT" dirty="0" smtClean="0"/>
              <a:t>&gt; 150 KG companies</a:t>
            </a:r>
          </a:p>
          <a:p>
            <a:r>
              <a:rPr lang="it-IT" dirty="0"/>
              <a:t>h</a:t>
            </a:r>
            <a:r>
              <a:rPr lang="it-IT" dirty="0" smtClean="0"/>
              <a:t>ave gone bankrupt</a:t>
            </a:r>
          </a:p>
          <a:p>
            <a:r>
              <a:rPr lang="it-IT" dirty="0"/>
              <a:t>i</a:t>
            </a:r>
            <a:r>
              <a:rPr lang="it-IT" dirty="0" smtClean="0"/>
              <a:t>n Germany, for over</a:t>
            </a:r>
          </a:p>
          <a:p>
            <a:r>
              <a:rPr lang="it-IT" dirty="0"/>
              <a:t>7</a:t>
            </a:r>
            <a:r>
              <a:rPr lang="it-IT" dirty="0" smtClean="0"/>
              <a:t>00 ships.</a:t>
            </a:r>
          </a:p>
          <a:p>
            <a:r>
              <a:rPr lang="it-IT" dirty="0" smtClean="0"/>
              <a:t>NOT ONE </a:t>
            </a:r>
            <a:r>
              <a:rPr lang="it-IT" dirty="0" err="1" smtClean="0"/>
              <a:t>had</a:t>
            </a:r>
            <a:r>
              <a:rPr lang="it-IT" dirty="0" smtClean="0"/>
              <a:t> a FMS</a:t>
            </a:r>
          </a:p>
          <a:p>
            <a:r>
              <a:rPr lang="it-IT" dirty="0" err="1" smtClean="0"/>
              <a:t>installed</a:t>
            </a:r>
            <a:endParaRPr lang="it-IT" dirty="0" smtClean="0"/>
          </a:p>
          <a:p>
            <a:endParaRPr lang="en-US" dirty="0"/>
          </a:p>
        </p:txBody>
      </p:sp>
      <p:sp>
        <p:nvSpPr>
          <p:cNvPr id="4" name="Down Arrow 3"/>
          <p:cNvSpPr/>
          <p:nvPr/>
        </p:nvSpPr>
        <p:spPr>
          <a:xfrm>
            <a:off x="6948264" y="412945"/>
            <a:ext cx="576064"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476493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057400" y="548680"/>
            <a:ext cx="6860358" cy="1143000"/>
          </a:xfrm>
        </p:spPr>
        <p:txBody>
          <a:bodyPr/>
          <a:lstStyle/>
          <a:p>
            <a:r>
              <a:rPr lang="it-IT" b="1" dirty="0" smtClean="0"/>
              <a:t>The cost of lack of control</a:t>
            </a:r>
            <a:endParaRPr lang="en-US" b="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552" y="2276872"/>
            <a:ext cx="5951537" cy="213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140968"/>
            <a:ext cx="4417766" cy="3307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5401042"/>
      </p:ext>
    </p:extLst>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476672"/>
            <a:ext cx="6948264" cy="20162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636912"/>
            <a:ext cx="7784573" cy="20162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7612" y="4941168"/>
            <a:ext cx="7896877" cy="151216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4359830" y="1759248"/>
            <a:ext cx="3384376"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27584" y="2636912"/>
            <a:ext cx="3384376"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211960" y="5337212"/>
            <a:ext cx="3816424"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79274"/>
      </p:ext>
    </p:extLst>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057400" y="188640"/>
            <a:ext cx="6096000" cy="1143000"/>
          </a:xfrm>
        </p:spPr>
        <p:txBody>
          <a:bodyPr/>
          <a:lstStyle/>
          <a:p>
            <a:r>
              <a:rPr lang="it-IT" b="1" dirty="0" smtClean="0"/>
              <a:t>Is there a link? YES</a:t>
            </a:r>
            <a:endParaRPr lang="en-US" b="1" dirty="0"/>
          </a:p>
        </p:txBody>
      </p:sp>
      <p:sp>
        <p:nvSpPr>
          <p:cNvPr id="8" name="Content Placeholder 7"/>
          <p:cNvSpPr>
            <a:spLocks noGrp="1"/>
          </p:cNvSpPr>
          <p:nvPr>
            <p:ph idx="1"/>
          </p:nvPr>
        </p:nvSpPr>
        <p:spPr/>
        <p:txBody>
          <a:bodyPr/>
          <a:lstStyle/>
          <a:p>
            <a:r>
              <a:rPr lang="it-IT" sz="2800" b="1" dirty="0" smtClean="0"/>
              <a:t>No Fleet Management Software on vessel?</a:t>
            </a:r>
          </a:p>
          <a:p>
            <a:pPr lvl="1">
              <a:buFont typeface="Wingdings" pitchFamily="2" charset="2"/>
              <a:buChar char="Ø"/>
            </a:pPr>
            <a:r>
              <a:rPr lang="it-IT" dirty="0" smtClean="0"/>
              <a:t>No control on spares = waste and pilferage</a:t>
            </a:r>
          </a:p>
          <a:p>
            <a:pPr lvl="1">
              <a:buFont typeface="Wingdings" pitchFamily="2" charset="2"/>
              <a:buChar char="Ø"/>
            </a:pPr>
            <a:r>
              <a:rPr lang="it-IT" dirty="0" smtClean="0"/>
              <a:t>No control on </a:t>
            </a:r>
            <a:r>
              <a:rPr lang="it-IT" dirty="0" err="1" smtClean="0"/>
              <a:t>Maintenance</a:t>
            </a:r>
            <a:r>
              <a:rPr lang="it-IT" dirty="0" smtClean="0"/>
              <a:t> = More failures = higher repair costs, out of service costs, higher insurance costs</a:t>
            </a:r>
          </a:p>
          <a:p>
            <a:pPr lvl="1">
              <a:buFont typeface="Wingdings" pitchFamily="2" charset="2"/>
              <a:buChar char="Ø"/>
            </a:pPr>
            <a:r>
              <a:rPr lang="it-IT" dirty="0" smtClean="0"/>
              <a:t>No control on </a:t>
            </a:r>
            <a:r>
              <a:rPr lang="it-IT" dirty="0" err="1" smtClean="0"/>
              <a:t>Documentation</a:t>
            </a:r>
            <a:r>
              <a:rPr lang="it-IT" dirty="0" smtClean="0"/>
              <a:t>: Fines due to wrong/missing documentation on vessel</a:t>
            </a:r>
          </a:p>
          <a:p>
            <a:pPr lvl="1">
              <a:buFont typeface="Wingdings" pitchFamily="2" charset="2"/>
              <a:buChar char="Ø"/>
            </a:pPr>
            <a:r>
              <a:rPr lang="it-IT" dirty="0" smtClean="0"/>
              <a:t>Costs due to possible arrests</a:t>
            </a:r>
          </a:p>
          <a:p>
            <a:pPr lvl="1">
              <a:buFont typeface="Wingdings" pitchFamily="2" charset="2"/>
              <a:buChar char="Ø"/>
            </a:pPr>
            <a:r>
              <a:rPr lang="it-IT" dirty="0" smtClean="0"/>
              <a:t>Easier for crews to «create» Magic Pipes incidents to cash rewards</a:t>
            </a:r>
          </a:p>
          <a:p>
            <a:pPr lvl="1">
              <a:buFont typeface="Wingdings" pitchFamily="2" charset="2"/>
              <a:buChar char="Ø"/>
            </a:pPr>
            <a:r>
              <a:rPr lang="it-IT" dirty="0" smtClean="0"/>
              <a:t>More difficult to shipowner to justify due diligence behavior in case of accidents and incidents</a:t>
            </a:r>
          </a:p>
          <a:p>
            <a:pPr lvl="1"/>
            <a:endParaRPr lang="it-IT" dirty="0" smtClean="0"/>
          </a:p>
        </p:txBody>
      </p:sp>
    </p:spTree>
    <p:extLst>
      <p:ext uri="{BB962C8B-B14F-4D97-AF65-F5344CB8AC3E}">
        <p14:creationId xmlns:p14="http://schemas.microsoft.com/office/powerpoint/2010/main" val="1368289753"/>
      </p:ext>
    </p:extLst>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051720" y="413792"/>
            <a:ext cx="6096000" cy="1143000"/>
          </a:xfrm>
        </p:spPr>
        <p:txBody>
          <a:bodyPr/>
          <a:lstStyle/>
          <a:p>
            <a:r>
              <a:rPr lang="en-US" b="1" dirty="0" smtClean="0"/>
              <a:t>Where do shipping companies lose money</a:t>
            </a:r>
            <a:endParaRPr lang="en-US" b="1" dirty="0"/>
          </a:p>
        </p:txBody>
      </p:sp>
      <p:sp>
        <p:nvSpPr>
          <p:cNvPr id="8" name="Content Placeholder 7"/>
          <p:cNvSpPr>
            <a:spLocks noGrp="1"/>
          </p:cNvSpPr>
          <p:nvPr>
            <p:ph idx="1"/>
          </p:nvPr>
        </p:nvSpPr>
        <p:spPr>
          <a:xfrm>
            <a:off x="467544" y="1844824"/>
            <a:ext cx="8229600" cy="875928"/>
          </a:xfrm>
        </p:spPr>
        <p:txBody>
          <a:bodyPr/>
          <a:lstStyle/>
          <a:p>
            <a:r>
              <a:rPr lang="en-US" dirty="0" smtClean="0"/>
              <a:t>There are so many areas where money can be lost, that it is difficult to list them all:</a:t>
            </a:r>
          </a:p>
          <a:p>
            <a:pPr lvl="1"/>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3607036224"/>
              </p:ext>
            </p:extLst>
          </p:nvPr>
        </p:nvGraphicFramePr>
        <p:xfrm>
          <a:off x="755576" y="2852936"/>
          <a:ext cx="8136903" cy="3383280"/>
        </p:xfrm>
        <a:graphic>
          <a:graphicData uri="http://schemas.openxmlformats.org/drawingml/2006/table">
            <a:tbl>
              <a:tblPr firstRow="1" bandRow="1">
                <a:tableStyleId>{5C22544A-7EE6-4342-B048-85BDC9FD1C3A}</a:tableStyleId>
              </a:tblPr>
              <a:tblGrid>
                <a:gridCol w="2712301"/>
                <a:gridCol w="2712301"/>
                <a:gridCol w="2712301"/>
              </a:tblGrid>
              <a:tr h="370840">
                <a:tc>
                  <a:txBody>
                    <a:bodyPr/>
                    <a:lstStyle/>
                    <a:p>
                      <a:r>
                        <a:rPr lang="en-US" dirty="0" smtClean="0"/>
                        <a:t>Lack of control on spares (lost, forgotten)</a:t>
                      </a:r>
                      <a:endParaRPr lang="en-US" dirty="0"/>
                    </a:p>
                  </a:txBody>
                  <a:tcPr/>
                </a:tc>
                <a:tc>
                  <a:txBody>
                    <a:bodyPr/>
                    <a:lstStyle/>
                    <a:p>
                      <a:r>
                        <a:rPr lang="en-US" dirty="0" smtClean="0"/>
                        <a:t>Too many spares ordered</a:t>
                      </a:r>
                      <a:endParaRPr lang="en-US" dirty="0"/>
                    </a:p>
                  </a:txBody>
                  <a:tcPr/>
                </a:tc>
                <a:tc>
                  <a:txBody>
                    <a:bodyPr/>
                    <a:lstStyle/>
                    <a:p>
                      <a:r>
                        <a:rPr lang="en-US" dirty="0" smtClean="0"/>
                        <a:t>Too many POs (lack of consolidation practices)</a:t>
                      </a:r>
                      <a:endParaRPr lang="en-US" dirty="0"/>
                    </a:p>
                  </a:txBody>
                  <a:tcPr/>
                </a:tc>
              </a:tr>
              <a:tr h="370840">
                <a:tc>
                  <a:txBody>
                    <a:bodyPr/>
                    <a:lstStyle/>
                    <a:p>
                      <a:r>
                        <a:rPr lang="en-US" dirty="0" smtClean="0"/>
                        <a:t>Too few POs</a:t>
                      </a:r>
                      <a:r>
                        <a:rPr lang="en-US" baseline="0" dirty="0" smtClean="0"/>
                        <a:t> (lack of discount possibilities)</a:t>
                      </a:r>
                      <a:endParaRPr lang="en-US" dirty="0"/>
                    </a:p>
                  </a:txBody>
                  <a:tcPr/>
                </a:tc>
                <a:tc>
                  <a:txBody>
                    <a:bodyPr/>
                    <a:lstStyle/>
                    <a:p>
                      <a:r>
                        <a:rPr lang="en-US" dirty="0" smtClean="0"/>
                        <a:t>Always buying</a:t>
                      </a:r>
                      <a:r>
                        <a:rPr lang="en-US" baseline="0" dirty="0" smtClean="0"/>
                        <a:t> from same suppliers (lack of discounts) </a:t>
                      </a:r>
                      <a:endParaRPr lang="en-US" dirty="0"/>
                    </a:p>
                  </a:txBody>
                  <a:tcPr/>
                </a:tc>
                <a:tc>
                  <a:txBody>
                    <a:bodyPr/>
                    <a:lstStyle/>
                    <a:p>
                      <a:r>
                        <a:rPr lang="en-US" dirty="0" smtClean="0"/>
                        <a:t>Wrong maintenance</a:t>
                      </a:r>
                      <a:endParaRPr lang="en-US" dirty="0"/>
                    </a:p>
                  </a:txBody>
                  <a:tcPr/>
                </a:tc>
              </a:tr>
              <a:tr h="370840">
                <a:tc>
                  <a:txBody>
                    <a:bodyPr/>
                    <a:lstStyle/>
                    <a:p>
                      <a:r>
                        <a:rPr lang="en-US" dirty="0" smtClean="0"/>
                        <a:t>Wrong spares ordered</a:t>
                      </a:r>
                      <a:endParaRPr lang="en-US" dirty="0"/>
                    </a:p>
                  </a:txBody>
                  <a:tcPr/>
                </a:tc>
                <a:tc>
                  <a:txBody>
                    <a:bodyPr/>
                    <a:lstStyle/>
                    <a:p>
                      <a:r>
                        <a:rPr lang="en-US" dirty="0" smtClean="0"/>
                        <a:t>Too little maintenance (breakdowns)</a:t>
                      </a:r>
                      <a:endParaRPr lang="en-US" dirty="0"/>
                    </a:p>
                  </a:txBody>
                  <a:tcPr/>
                </a:tc>
                <a:tc>
                  <a:txBody>
                    <a:bodyPr/>
                    <a:lstStyle/>
                    <a:p>
                      <a:r>
                        <a:rPr lang="en-US" dirty="0" smtClean="0"/>
                        <a:t>Too much maintenance</a:t>
                      </a:r>
                      <a:endParaRPr lang="en-US" dirty="0"/>
                    </a:p>
                  </a:txBody>
                  <a:tcPr/>
                </a:tc>
              </a:tr>
              <a:tr h="370840">
                <a:tc>
                  <a:txBody>
                    <a:bodyPr/>
                    <a:lstStyle/>
                    <a:p>
                      <a:r>
                        <a:rPr lang="en-US" dirty="0" smtClean="0"/>
                        <a:t>Failure to comply with rules (PSC fines or arrests)</a:t>
                      </a:r>
                      <a:endParaRPr lang="en-US" dirty="0"/>
                    </a:p>
                  </a:txBody>
                  <a:tcPr/>
                </a:tc>
                <a:tc>
                  <a:txBody>
                    <a:bodyPr/>
                    <a:lstStyle/>
                    <a:p>
                      <a:r>
                        <a:rPr lang="en-US" dirty="0" smtClean="0"/>
                        <a:t>Higher insurance costs due to problems</a:t>
                      </a:r>
                      <a:endParaRPr lang="en-US" dirty="0"/>
                    </a:p>
                  </a:txBody>
                  <a:tcPr/>
                </a:tc>
                <a:tc>
                  <a:txBody>
                    <a:bodyPr/>
                    <a:lstStyle/>
                    <a:p>
                      <a:r>
                        <a:rPr lang="en-US" dirty="0" smtClean="0"/>
                        <a:t>Pilferage (on spares and fuel)</a:t>
                      </a:r>
                      <a:endParaRPr lang="en-US" dirty="0"/>
                    </a:p>
                  </a:txBody>
                  <a:tcPr/>
                </a:tc>
              </a:tr>
            </a:tbl>
          </a:graphicData>
        </a:graphic>
      </p:graphicFrame>
    </p:spTree>
    <p:extLst>
      <p:ext uri="{BB962C8B-B14F-4D97-AF65-F5344CB8AC3E}">
        <p14:creationId xmlns:p14="http://schemas.microsoft.com/office/powerpoint/2010/main" val="857734231"/>
      </p:ext>
    </p:extLst>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476672"/>
            <a:ext cx="6096000" cy="1143000"/>
          </a:xfrm>
        </p:spPr>
        <p:txBody>
          <a:bodyPr/>
          <a:lstStyle/>
          <a:p>
            <a:r>
              <a:rPr lang="en-US" b="1" dirty="0" smtClean="0"/>
              <a:t>Options 3…. Or is it a threat?</a:t>
            </a:r>
            <a:endParaRPr lang="en-US" b="1" dirty="0"/>
          </a:p>
        </p:txBody>
      </p:sp>
      <p:sp>
        <p:nvSpPr>
          <p:cNvPr id="3" name="Content Placeholder 2"/>
          <p:cNvSpPr>
            <a:spLocks noGrp="1"/>
          </p:cNvSpPr>
          <p:nvPr>
            <p:ph idx="1"/>
          </p:nvPr>
        </p:nvSpPr>
        <p:spPr/>
        <p:txBody>
          <a:bodyPr/>
          <a:lstStyle/>
          <a:p>
            <a:r>
              <a:rPr lang="en-US" b="1" dirty="0" smtClean="0"/>
              <a:t>LOOK INTO THE FUTURE:</a:t>
            </a:r>
          </a:p>
          <a:p>
            <a:pPr lvl="1"/>
            <a:r>
              <a:rPr lang="en-US" dirty="0" smtClean="0"/>
              <a:t>Ships with no or little crews</a:t>
            </a:r>
          </a:p>
          <a:p>
            <a:pPr lvl="1"/>
            <a:r>
              <a:rPr lang="en-US" dirty="0" smtClean="0"/>
              <a:t>Remote Maintenance Management</a:t>
            </a:r>
          </a:p>
          <a:p>
            <a:pPr lvl="1"/>
            <a:r>
              <a:rPr lang="en-US" dirty="0" smtClean="0"/>
              <a:t>Maintenance service contracts with suppliers</a:t>
            </a:r>
          </a:p>
          <a:p>
            <a:pPr lvl="1"/>
            <a:r>
              <a:rPr lang="en-US" dirty="0" smtClean="0"/>
              <a:t>Management by exception via deep BI and KPI analysis</a:t>
            </a:r>
          </a:p>
          <a:p>
            <a:pPr lvl="1"/>
            <a:r>
              <a:rPr lang="en-US" dirty="0" smtClean="0"/>
              <a:t>PMS+CBM linked with Automation Plant to provide real time data trends to Offices</a:t>
            </a:r>
          </a:p>
          <a:p>
            <a:pPr lvl="1"/>
            <a:r>
              <a:rPr lang="en-US" dirty="0" smtClean="0"/>
              <a:t>Electronic documentation</a:t>
            </a:r>
          </a:p>
          <a:p>
            <a:pPr marL="0" indent="0">
              <a:buNone/>
            </a:pPr>
            <a:endParaRPr lang="en-US" dirty="0"/>
          </a:p>
        </p:txBody>
      </p:sp>
    </p:spTree>
    <p:extLst>
      <p:ext uri="{BB962C8B-B14F-4D97-AF65-F5344CB8AC3E}">
        <p14:creationId xmlns:p14="http://schemas.microsoft.com/office/powerpoint/2010/main" val="993336118"/>
      </p:ext>
    </p:extLst>
  </p:cSld>
  <p:clrMapOvr>
    <a:masterClrMapping/>
  </p:clrMapOvr>
  <p:transition>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NEED FOR RADICAL CHANGES</a:t>
            </a:r>
            <a:endParaRPr lang="en-US" b="1" dirty="0"/>
          </a:p>
        </p:txBody>
      </p:sp>
      <p:sp>
        <p:nvSpPr>
          <p:cNvPr id="3" name="Content Placeholder 2"/>
          <p:cNvSpPr>
            <a:spLocks noGrp="1"/>
          </p:cNvSpPr>
          <p:nvPr>
            <p:ph idx="1"/>
          </p:nvPr>
        </p:nvSpPr>
        <p:spPr/>
        <p:txBody>
          <a:bodyPr/>
          <a:lstStyle/>
          <a:p>
            <a:r>
              <a:rPr lang="en-US" dirty="0" smtClean="0"/>
              <a:t>It is not possible to continue by working as 100 years ago</a:t>
            </a:r>
          </a:p>
          <a:p>
            <a:r>
              <a:rPr lang="en-US" dirty="0" smtClean="0"/>
              <a:t>Shipping is no different from any other industries:</a:t>
            </a:r>
          </a:p>
          <a:p>
            <a:pPr lvl="1"/>
            <a:r>
              <a:rPr lang="en-US" dirty="0" smtClean="0"/>
              <a:t>We need to do more with less</a:t>
            </a:r>
          </a:p>
          <a:p>
            <a:pPr lvl="1"/>
            <a:r>
              <a:rPr lang="en-US" dirty="0" smtClean="0"/>
              <a:t>We need to be super efficient to make money, as competition is high and profitability is low</a:t>
            </a:r>
          </a:p>
          <a:p>
            <a:pPr lvl="1"/>
            <a:r>
              <a:rPr lang="en-US" b="1" dirty="0" smtClean="0"/>
              <a:t>Profitability is in efficient management of vessels:</a:t>
            </a:r>
          </a:p>
          <a:p>
            <a:pPr lvl="2"/>
            <a:r>
              <a:rPr lang="en-US" b="1" dirty="0" smtClean="0"/>
              <a:t>Not possible to increase prices</a:t>
            </a:r>
          </a:p>
          <a:p>
            <a:pPr lvl="2"/>
            <a:r>
              <a:rPr lang="en-US" b="1" dirty="0" smtClean="0"/>
              <a:t>Which means reducing costs by avoiding waste</a:t>
            </a:r>
            <a:endParaRPr lang="en-US" b="1" dirty="0"/>
          </a:p>
        </p:txBody>
      </p:sp>
    </p:spTree>
    <p:extLst>
      <p:ext uri="{BB962C8B-B14F-4D97-AF65-F5344CB8AC3E}">
        <p14:creationId xmlns:p14="http://schemas.microsoft.com/office/powerpoint/2010/main" val="1872105993"/>
      </p:ext>
    </p:extLst>
  </p:cSld>
  <p:clrMapOvr>
    <a:masterClrMapping/>
  </p:clrMapOvr>
  <p:transition>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Where?</a:t>
            </a:r>
            <a:endParaRPr lang="en-US" b="1" dirty="0"/>
          </a:p>
        </p:txBody>
      </p:sp>
      <p:sp>
        <p:nvSpPr>
          <p:cNvPr id="3" name="Content Placeholder 2"/>
          <p:cNvSpPr>
            <a:spLocks noGrp="1"/>
          </p:cNvSpPr>
          <p:nvPr>
            <p:ph idx="1"/>
          </p:nvPr>
        </p:nvSpPr>
        <p:spPr/>
        <p:txBody>
          <a:bodyPr/>
          <a:lstStyle/>
          <a:p>
            <a:r>
              <a:rPr lang="en-US" dirty="0" smtClean="0"/>
              <a:t>Reduction of spares</a:t>
            </a:r>
          </a:p>
          <a:p>
            <a:r>
              <a:rPr lang="en-US" dirty="0" smtClean="0"/>
              <a:t>Selection of best suppliers</a:t>
            </a:r>
          </a:p>
          <a:p>
            <a:r>
              <a:rPr lang="en-US" dirty="0" smtClean="0"/>
              <a:t>Reduction of costs per PO: consolidation, analysis of stocks</a:t>
            </a:r>
          </a:p>
          <a:p>
            <a:r>
              <a:rPr lang="en-US" dirty="0" smtClean="0"/>
              <a:t>Avoidance of losses due to lack of control, stealing, lack of attention</a:t>
            </a:r>
          </a:p>
          <a:p>
            <a:r>
              <a:rPr lang="en-US" dirty="0" smtClean="0"/>
              <a:t>Maintenance when needed</a:t>
            </a:r>
          </a:p>
          <a:p>
            <a:r>
              <a:rPr lang="en-US" dirty="0" smtClean="0"/>
              <a:t>Lower insurance costs</a:t>
            </a:r>
          </a:p>
          <a:p>
            <a:r>
              <a:rPr lang="en-US" smtClean="0"/>
              <a:t>Service agreements </a:t>
            </a:r>
            <a:endParaRPr lang="en-US" dirty="0"/>
          </a:p>
        </p:txBody>
      </p:sp>
    </p:spTree>
    <p:extLst>
      <p:ext uri="{BB962C8B-B14F-4D97-AF65-F5344CB8AC3E}">
        <p14:creationId xmlns:p14="http://schemas.microsoft.com/office/powerpoint/2010/main" val="521946288"/>
      </p:ext>
    </p:extLst>
  </p:cSld>
  <p:clrMapOvr>
    <a:masterClrMapping/>
  </p:clrMapOvr>
  <p:transition>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404664"/>
            <a:ext cx="6403032" cy="1143000"/>
          </a:xfrm>
        </p:spPr>
        <p:txBody>
          <a:bodyPr/>
          <a:lstStyle/>
          <a:p>
            <a:r>
              <a:rPr lang="en-US" b="1" dirty="0" smtClean="0"/>
              <a:t>WE NEED TO CHANGE!</a:t>
            </a:r>
            <a:endParaRPr lang="en-US" b="1"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2524522"/>
            <a:ext cx="3384376" cy="3889388"/>
          </a:xfrm>
          <a:prstGeom prst="rect">
            <a:avLst/>
          </a:prstGeom>
        </p:spPr>
      </p:pic>
      <p:pic>
        <p:nvPicPr>
          <p:cNvPr id="5" name="Picture 4"/>
          <p:cNvPicPr>
            <a:picLocks noChangeAspect="1"/>
          </p:cNvPicPr>
          <p:nvPr/>
        </p:nvPicPr>
        <p:blipFill>
          <a:blip r:embed="rId3"/>
          <a:stretch>
            <a:fillRect/>
          </a:stretch>
        </p:blipFill>
        <p:spPr>
          <a:xfrm>
            <a:off x="3493107" y="2466427"/>
            <a:ext cx="5639090" cy="3765744"/>
          </a:xfrm>
          <a:prstGeom prst="rect">
            <a:avLst/>
          </a:prstGeom>
        </p:spPr>
      </p:pic>
      <p:sp>
        <p:nvSpPr>
          <p:cNvPr id="6" name="Right Arrow 5"/>
          <p:cNvSpPr/>
          <p:nvPr/>
        </p:nvSpPr>
        <p:spPr>
          <a:xfrm>
            <a:off x="2699792" y="2852936"/>
            <a:ext cx="1728192" cy="6480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82978" y="2015634"/>
            <a:ext cx="1018420" cy="369332"/>
          </a:xfrm>
          <a:prstGeom prst="rect">
            <a:avLst/>
          </a:prstGeom>
          <a:noFill/>
        </p:spPr>
        <p:txBody>
          <a:bodyPr wrap="none" rtlCol="0">
            <a:spAutoFit/>
          </a:bodyPr>
          <a:lstStyle/>
          <a:p>
            <a:r>
              <a:rPr lang="en-US" b="1" dirty="0" smtClean="0"/>
              <a:t>TODAY </a:t>
            </a:r>
            <a:endParaRPr lang="en-US" b="1" dirty="0"/>
          </a:p>
        </p:txBody>
      </p:sp>
      <p:sp>
        <p:nvSpPr>
          <p:cNvPr id="8" name="TextBox 7"/>
          <p:cNvSpPr txBox="1"/>
          <p:nvPr/>
        </p:nvSpPr>
        <p:spPr>
          <a:xfrm>
            <a:off x="5652120" y="2015634"/>
            <a:ext cx="1668085" cy="369332"/>
          </a:xfrm>
          <a:prstGeom prst="rect">
            <a:avLst/>
          </a:prstGeom>
          <a:noFill/>
        </p:spPr>
        <p:txBody>
          <a:bodyPr wrap="none" rtlCol="0">
            <a:spAutoFit/>
          </a:bodyPr>
          <a:lstStyle/>
          <a:p>
            <a:r>
              <a:rPr lang="en-US" b="1" dirty="0" smtClean="0"/>
              <a:t>TOMORROW </a:t>
            </a:r>
            <a:endParaRPr lang="en-US" b="1" dirty="0"/>
          </a:p>
        </p:txBody>
      </p:sp>
    </p:spTree>
    <p:extLst>
      <p:ext uri="{BB962C8B-B14F-4D97-AF65-F5344CB8AC3E}">
        <p14:creationId xmlns:p14="http://schemas.microsoft.com/office/powerpoint/2010/main" val="982930059"/>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360040"/>
            <a:ext cx="6835080" cy="1143000"/>
          </a:xfrm>
        </p:spPr>
        <p:txBody>
          <a:bodyPr/>
          <a:lstStyle/>
          <a:p>
            <a:r>
              <a:rPr lang="en-US" b="1" dirty="0" smtClean="0"/>
              <a:t>Who was here last year?</a:t>
            </a:r>
            <a:endParaRPr lang="en-US" b="1" dirty="0"/>
          </a:p>
        </p:txBody>
      </p:sp>
      <p:sp>
        <p:nvSpPr>
          <p:cNvPr id="3" name="Content Placeholder 2"/>
          <p:cNvSpPr>
            <a:spLocks noGrp="1"/>
          </p:cNvSpPr>
          <p:nvPr>
            <p:ph idx="1"/>
          </p:nvPr>
        </p:nvSpPr>
        <p:spPr/>
        <p:txBody>
          <a:bodyPr/>
          <a:lstStyle/>
          <a:p>
            <a:r>
              <a:rPr lang="en-US" dirty="0" smtClean="0"/>
              <a:t>If you were, you may recall some of my slides</a:t>
            </a:r>
            <a:endParaRPr lang="en-US" dirty="0"/>
          </a:p>
        </p:txBody>
      </p:sp>
      <p:sp>
        <p:nvSpPr>
          <p:cNvPr id="4" name="Rounded Rectangle 3"/>
          <p:cNvSpPr/>
          <p:nvPr/>
        </p:nvSpPr>
        <p:spPr>
          <a:xfrm>
            <a:off x="486889" y="2708920"/>
            <a:ext cx="3816424" cy="3744416"/>
          </a:xfrm>
          <a:prstGeom prst="roundRect">
            <a:avLst/>
          </a:prstGeom>
          <a:solidFill>
            <a:srgbClr val="D161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dirty="0" smtClean="0"/>
              <a:t>WE LIVE IN DIFFICULT TIMES FOR SHIPPING</a:t>
            </a:r>
            <a:endParaRPr lang="en-US" sz="3600" b="1" dirty="0">
              <a:solidFill>
                <a:schemeClr val="tx1">
                  <a:lumMod val="95000"/>
                  <a:lumOff val="5000"/>
                </a:schemeClr>
              </a:solidFill>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2887" y="2762457"/>
            <a:ext cx="3857708"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6166537"/>
      </p:ext>
    </p:extLst>
  </p:cSld>
  <p:clrMapOvr>
    <a:masterClrMapping/>
  </p:clrMapOvr>
  <p:transition>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949" y="2039268"/>
            <a:ext cx="9038051" cy="1815882"/>
          </a:xfrm>
          <a:prstGeom prst="rect">
            <a:avLst/>
          </a:prstGeom>
          <a:solidFill>
            <a:schemeClr val="accent2">
              <a:lumMod val="20000"/>
              <a:lumOff val="80000"/>
            </a:schemeClr>
          </a:solidFill>
        </p:spPr>
        <p:txBody>
          <a:bodyPr wrap="none" rtlCol="0">
            <a:spAutoFit/>
          </a:bodyPr>
          <a:lstStyle/>
          <a:p>
            <a:pPr algn="ctr"/>
            <a:r>
              <a:rPr lang="it-IT" sz="2800" b="1" dirty="0" smtClean="0">
                <a:solidFill>
                  <a:srgbClr val="FF0000"/>
                </a:solidFill>
              </a:rPr>
              <a:t>REMEMBER DARWIN LAW:</a:t>
            </a:r>
          </a:p>
          <a:p>
            <a:pPr algn="ctr"/>
            <a:r>
              <a:rPr lang="en-US" sz="2800" b="1" dirty="0" smtClean="0"/>
              <a:t>It </a:t>
            </a:r>
            <a:r>
              <a:rPr lang="en-US" sz="2800" b="1" dirty="0"/>
              <a:t>is not the strongest of the species that survives, </a:t>
            </a:r>
            <a:endParaRPr lang="en-US" sz="2800" b="1" dirty="0" smtClean="0"/>
          </a:p>
          <a:p>
            <a:pPr algn="ctr"/>
            <a:r>
              <a:rPr lang="en-US" sz="2800" b="1" dirty="0" smtClean="0"/>
              <a:t>nor </a:t>
            </a:r>
            <a:r>
              <a:rPr lang="en-US" sz="2800" b="1" dirty="0"/>
              <a:t>the most intelligent that survives. </a:t>
            </a:r>
            <a:endParaRPr lang="en-US" sz="2800" b="1" dirty="0" smtClean="0"/>
          </a:p>
          <a:p>
            <a:pPr algn="ctr"/>
            <a:r>
              <a:rPr lang="en-US" sz="2800" b="1" dirty="0" smtClean="0"/>
              <a:t>It </a:t>
            </a:r>
            <a:r>
              <a:rPr lang="en-US" sz="2800" b="1" dirty="0"/>
              <a:t>is the one that is the most adaptable to change.</a:t>
            </a:r>
          </a:p>
        </p:txBody>
      </p:sp>
    </p:spTree>
    <p:extLst>
      <p:ext uri="{BB962C8B-B14F-4D97-AF65-F5344CB8AC3E}">
        <p14:creationId xmlns:p14="http://schemas.microsoft.com/office/powerpoint/2010/main" val="1638154188"/>
      </p:ext>
    </p:extLst>
  </p:cSld>
  <p:clrMapOvr>
    <a:masterClrMapping/>
  </p:clrMapOvr>
  <p:transition>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giampiero.AMOS\AppData\Local\Microsoft\Windows\Temporary Internet Files\Content.IE5\3ZVZU0PM\MC90010521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2348880"/>
            <a:ext cx="2304256" cy="2659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696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60648"/>
            <a:ext cx="6096000" cy="1143000"/>
          </a:xfrm>
        </p:spPr>
        <p:txBody>
          <a:bodyPr/>
          <a:lstStyle/>
          <a:p>
            <a:r>
              <a:rPr lang="en-US" b="1" dirty="0" smtClean="0"/>
              <a:t>Situation in 2014</a:t>
            </a:r>
            <a:endParaRPr lang="en-US" b="1" dirty="0"/>
          </a:p>
        </p:txBody>
      </p:sp>
      <p:pic>
        <p:nvPicPr>
          <p:cNvPr id="5" name="Picture 4"/>
          <p:cNvPicPr>
            <a:picLocks noChangeAspect="1"/>
          </p:cNvPicPr>
          <p:nvPr/>
        </p:nvPicPr>
        <p:blipFill>
          <a:blip r:embed="rId2"/>
          <a:stretch>
            <a:fillRect/>
          </a:stretch>
        </p:blipFill>
        <p:spPr>
          <a:xfrm>
            <a:off x="70795" y="1988840"/>
            <a:ext cx="8965702" cy="4176464"/>
          </a:xfrm>
          <a:prstGeom prst="rect">
            <a:avLst/>
          </a:prstGeom>
        </p:spPr>
      </p:pic>
      <p:sp>
        <p:nvSpPr>
          <p:cNvPr id="3" name="Oval 2"/>
          <p:cNvSpPr/>
          <p:nvPr/>
        </p:nvSpPr>
        <p:spPr>
          <a:xfrm>
            <a:off x="7020272" y="1403648"/>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1416559615"/>
      </p:ext>
    </p:extLst>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404664"/>
            <a:ext cx="6768752" cy="1143000"/>
          </a:xfrm>
        </p:spPr>
        <p:txBody>
          <a:bodyPr/>
          <a:lstStyle/>
          <a:p>
            <a:r>
              <a:rPr lang="en-US" b="1" dirty="0" smtClean="0"/>
              <a:t>CHARTER RATES TRENDS</a:t>
            </a:r>
            <a:endParaRPr lang="en-US" b="1" dirty="0"/>
          </a:p>
        </p:txBody>
      </p:sp>
      <p:pic>
        <p:nvPicPr>
          <p:cNvPr id="6" name="Picture 7" descr="julia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420888"/>
            <a:ext cx="8629650" cy="265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7020272" y="1403648"/>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3174593934"/>
      </p:ext>
    </p:extLst>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404664"/>
            <a:ext cx="6768752" cy="1143000"/>
          </a:xfrm>
        </p:spPr>
        <p:txBody>
          <a:bodyPr/>
          <a:lstStyle/>
          <a:p>
            <a:r>
              <a:rPr lang="en-US" b="1" dirty="0" smtClean="0"/>
              <a:t>NEWBUILDINGS</a:t>
            </a:r>
            <a:endParaRPr lang="en-US" b="1" dirty="0"/>
          </a:p>
        </p:txBody>
      </p:sp>
      <p:pic>
        <p:nvPicPr>
          <p:cNvPr id="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717032"/>
            <a:ext cx="7560840" cy="282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4"/>
          <p:cNvSpPr>
            <a:spLocks noGrp="1"/>
          </p:cNvSpPr>
          <p:nvPr>
            <p:ph idx="1"/>
          </p:nvPr>
        </p:nvSpPr>
        <p:spPr>
          <a:xfrm>
            <a:off x="671363" y="1484784"/>
            <a:ext cx="8247063" cy="3398837"/>
          </a:xfrm>
        </p:spPr>
        <p:txBody>
          <a:bodyPr wrap="square" numCol="1" anchor="t" anchorCtr="0" compatLnSpc="1">
            <a:prstTxWarp prst="textNoShape">
              <a:avLst/>
            </a:prstTxWarp>
          </a:bodyPr>
          <a:lstStyle/>
          <a:p>
            <a:pPr marL="0" indent="0" eaLnBrk="1" hangingPunct="1">
              <a:buClr>
                <a:srgbClr val="0D5A84"/>
              </a:buClr>
              <a:buFont typeface="Arial" panose="020B0604020202020204" pitchFamily="34" charset="0"/>
              <a:buNone/>
              <a:defRPr/>
            </a:pPr>
            <a:r>
              <a:rPr lang="en-US" altLang="en-US" sz="1500" dirty="0" smtClean="0">
                <a:latin typeface="Lato Light"/>
              </a:rPr>
              <a:t>       </a:t>
            </a:r>
          </a:p>
          <a:p>
            <a:pPr marL="0" indent="0" eaLnBrk="1" hangingPunct="1">
              <a:buClr>
                <a:srgbClr val="0D5A84"/>
              </a:buClr>
              <a:defRPr/>
            </a:pPr>
            <a:r>
              <a:rPr lang="en-US" altLang="en-US" sz="1800" b="1" dirty="0" smtClean="0">
                <a:latin typeface="Lato Light"/>
              </a:rPr>
              <a:t>The total order book stands at </a:t>
            </a:r>
            <a:r>
              <a:rPr lang="en-US" altLang="en-US" sz="1800" b="1" dirty="0" smtClean="0">
                <a:solidFill>
                  <a:srgbClr val="FF0000"/>
                </a:solidFill>
                <a:latin typeface="Lato Light"/>
              </a:rPr>
              <a:t>3,4 </a:t>
            </a:r>
            <a:r>
              <a:rPr lang="en-US" altLang="en-US" sz="1800" b="1" dirty="0" err="1" smtClean="0">
                <a:solidFill>
                  <a:srgbClr val="FF0000"/>
                </a:solidFill>
                <a:latin typeface="Lato Light"/>
              </a:rPr>
              <a:t>mn</a:t>
            </a:r>
            <a:r>
              <a:rPr lang="en-US" altLang="en-US" sz="1800" b="1" dirty="0" smtClean="0">
                <a:solidFill>
                  <a:srgbClr val="FF0000"/>
                </a:solidFill>
                <a:latin typeface="Lato Light"/>
              </a:rPr>
              <a:t> TEU</a:t>
            </a:r>
            <a:r>
              <a:rPr lang="en-US" altLang="en-US" sz="1800" b="1" dirty="0" smtClean="0">
                <a:latin typeface="Lato Light"/>
              </a:rPr>
              <a:t>, which equals some 450 vessels or 19 % of the existing fleet.</a:t>
            </a:r>
          </a:p>
          <a:p>
            <a:pPr marL="0" indent="0" eaLnBrk="1" hangingPunct="1">
              <a:buClr>
                <a:srgbClr val="0D5A84"/>
              </a:buClr>
              <a:defRPr/>
            </a:pPr>
            <a:r>
              <a:rPr lang="en-US" altLang="en-US" sz="1800" b="1" dirty="0" smtClean="0">
                <a:latin typeface="Lato Light"/>
              </a:rPr>
              <a:t>Very low number of vessels, capacity on order plus 50% compared to 12 years ago.  </a:t>
            </a:r>
          </a:p>
          <a:p>
            <a:pPr marL="0" indent="0" eaLnBrk="1" hangingPunct="1">
              <a:buClr>
                <a:srgbClr val="0D5A84"/>
              </a:buClr>
              <a:defRPr/>
            </a:pPr>
            <a:r>
              <a:rPr lang="en-US" altLang="en-US" sz="1800" b="1" dirty="0" smtClean="0">
                <a:solidFill>
                  <a:srgbClr val="0D5A84"/>
                </a:solidFill>
                <a:latin typeface="Lato Light"/>
              </a:rPr>
              <a:t>307.000 TEU </a:t>
            </a:r>
            <a:r>
              <a:rPr lang="en-US" altLang="en-US" sz="1800" b="1" dirty="0" smtClean="0">
                <a:latin typeface="Lato Light"/>
              </a:rPr>
              <a:t>were already delivered in 2015. </a:t>
            </a:r>
          </a:p>
        </p:txBody>
      </p:sp>
      <p:sp>
        <p:nvSpPr>
          <p:cNvPr id="6" name="Oval 5"/>
          <p:cNvSpPr/>
          <p:nvPr/>
        </p:nvSpPr>
        <p:spPr>
          <a:xfrm>
            <a:off x="7092280" y="404664"/>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2545851413"/>
      </p:ext>
    </p:extLst>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60648"/>
            <a:ext cx="6912768" cy="1143000"/>
          </a:xfrm>
        </p:spPr>
        <p:txBody>
          <a:bodyPr/>
          <a:lstStyle/>
          <a:p>
            <a:r>
              <a:rPr lang="en-US" b="1" dirty="0" smtClean="0"/>
              <a:t>MEGASHIPS ORDER BOOK</a:t>
            </a:r>
            <a:endParaRPr lang="en-US" b="1" dirty="0"/>
          </a:p>
        </p:txBody>
      </p:sp>
      <p:sp>
        <p:nvSpPr>
          <p:cNvPr id="4" name="Content Placeholder 4"/>
          <p:cNvSpPr>
            <a:spLocks noGrp="1"/>
          </p:cNvSpPr>
          <p:nvPr>
            <p:ph idx="1"/>
          </p:nvPr>
        </p:nvSpPr>
        <p:spPr>
          <a:xfrm>
            <a:off x="539552" y="1484784"/>
            <a:ext cx="8496944" cy="4221162"/>
          </a:xfrm>
        </p:spPr>
        <p:txBody>
          <a:bodyPr wrap="square" numCol="1" anchor="t" anchorCtr="0" compatLnSpc="1">
            <a:prstTxWarp prst="textNoShape">
              <a:avLst/>
            </a:prstTxWarp>
          </a:bodyPr>
          <a:lstStyle/>
          <a:p>
            <a:pPr eaLnBrk="1" hangingPunct="1">
              <a:lnSpc>
                <a:spcPct val="69000"/>
              </a:lnSpc>
              <a:buClr>
                <a:srgbClr val="0D5A84"/>
              </a:buClr>
              <a:defRPr/>
            </a:pPr>
            <a:r>
              <a:rPr lang="en-US" altLang="en-US" sz="2400" dirty="0" smtClean="0">
                <a:latin typeface="+mj-lt"/>
              </a:rPr>
              <a:t>MSC 20 x 19.224 TEU                </a:t>
            </a:r>
          </a:p>
          <a:p>
            <a:pPr eaLnBrk="1" hangingPunct="1">
              <a:lnSpc>
                <a:spcPct val="69000"/>
              </a:lnSpc>
              <a:buClr>
                <a:srgbClr val="0D5A84"/>
              </a:buClr>
              <a:defRPr/>
            </a:pPr>
            <a:r>
              <a:rPr lang="en-US" altLang="en-US" sz="2400" dirty="0" smtClean="0">
                <a:latin typeface="+mj-lt"/>
              </a:rPr>
              <a:t>UASC  6 x above 20.000 TEU</a:t>
            </a:r>
          </a:p>
          <a:p>
            <a:pPr eaLnBrk="1" hangingPunct="1">
              <a:lnSpc>
                <a:spcPct val="69000"/>
              </a:lnSpc>
              <a:buClr>
                <a:srgbClr val="0D5A84"/>
              </a:buClr>
              <a:defRPr/>
            </a:pPr>
            <a:r>
              <a:rPr lang="en-US" altLang="en-US" sz="2400" dirty="0" smtClean="0">
                <a:latin typeface="+mj-lt"/>
              </a:rPr>
              <a:t>MOL  6 x 20.150 TEU                 </a:t>
            </a:r>
          </a:p>
          <a:p>
            <a:pPr eaLnBrk="1" hangingPunct="1">
              <a:lnSpc>
                <a:spcPct val="69000"/>
              </a:lnSpc>
              <a:buClr>
                <a:srgbClr val="0D5A84"/>
              </a:buClr>
              <a:defRPr/>
            </a:pPr>
            <a:r>
              <a:rPr lang="en-US" altLang="en-US" sz="2400" dirty="0" smtClean="0">
                <a:latin typeface="+mj-lt"/>
              </a:rPr>
              <a:t>OOCL 6 x 21.000 TEU</a:t>
            </a:r>
          </a:p>
          <a:p>
            <a:pPr eaLnBrk="1" hangingPunct="1">
              <a:lnSpc>
                <a:spcPct val="69000"/>
              </a:lnSpc>
              <a:buClr>
                <a:srgbClr val="0D5A84"/>
              </a:buClr>
              <a:defRPr/>
            </a:pPr>
            <a:r>
              <a:rPr lang="en-US" altLang="en-US" sz="2400" dirty="0" smtClean="0">
                <a:latin typeface="+mj-lt"/>
              </a:rPr>
              <a:t>MOSK 4 x 20.000 TEU  plus 2 chartered in       </a:t>
            </a:r>
          </a:p>
          <a:p>
            <a:pPr eaLnBrk="1" hangingPunct="1">
              <a:lnSpc>
                <a:spcPct val="69000"/>
              </a:lnSpc>
              <a:buClr>
                <a:srgbClr val="0D5A84"/>
              </a:buClr>
              <a:defRPr/>
            </a:pPr>
            <a:r>
              <a:rPr lang="en-US" altLang="en-US" sz="2400" dirty="0" smtClean="0">
                <a:latin typeface="+mj-lt"/>
              </a:rPr>
              <a:t>CSCL  3 x ?</a:t>
            </a:r>
          </a:p>
          <a:p>
            <a:pPr eaLnBrk="1" hangingPunct="1">
              <a:lnSpc>
                <a:spcPct val="69000"/>
              </a:lnSpc>
              <a:buClr>
                <a:srgbClr val="0D5A84"/>
              </a:buClr>
              <a:defRPr/>
            </a:pPr>
            <a:r>
              <a:rPr lang="en-US" altLang="en-US" sz="2400" dirty="0" smtClean="0">
                <a:latin typeface="+mj-lt"/>
              </a:rPr>
              <a:t>CMA CGM 3 x 20.600 TEU plus 6 x 18.000 TEU, delivery started</a:t>
            </a:r>
          </a:p>
          <a:p>
            <a:pPr eaLnBrk="1" hangingPunct="1">
              <a:lnSpc>
                <a:spcPct val="69000"/>
              </a:lnSpc>
              <a:buClr>
                <a:srgbClr val="0D5A84"/>
              </a:buClr>
              <a:defRPr/>
            </a:pPr>
            <a:r>
              <a:rPr lang="en-US" altLang="en-US" sz="2400" dirty="0" smtClean="0">
                <a:latin typeface="+mj-lt"/>
              </a:rPr>
              <a:t>COSCO planning 11 x 19.000 TEU,   YANG MING  equal size</a:t>
            </a:r>
          </a:p>
          <a:p>
            <a:pPr eaLnBrk="1" hangingPunct="1">
              <a:lnSpc>
                <a:spcPct val="69000"/>
              </a:lnSpc>
              <a:buClr>
                <a:srgbClr val="0D5A84"/>
              </a:buClr>
              <a:defRPr/>
            </a:pPr>
            <a:r>
              <a:rPr lang="en-US" altLang="en-US" sz="2400" dirty="0" smtClean="0">
                <a:latin typeface="+mj-lt"/>
              </a:rPr>
              <a:t>EVERGREEN time chartered 11 x 18.000 TEU</a:t>
            </a:r>
          </a:p>
          <a:p>
            <a:pPr eaLnBrk="1" hangingPunct="1">
              <a:lnSpc>
                <a:spcPct val="69000"/>
              </a:lnSpc>
              <a:buClr>
                <a:srgbClr val="0D5A84"/>
              </a:buClr>
              <a:defRPr/>
            </a:pPr>
            <a:r>
              <a:rPr lang="en-US" altLang="en-US" sz="2400" dirty="0" smtClean="0">
                <a:latin typeface="+mj-lt"/>
              </a:rPr>
              <a:t>MAERSK to follow by mid year??   10 x 20.000 TEU</a:t>
            </a:r>
          </a:p>
          <a:p>
            <a:pPr eaLnBrk="1" hangingPunct="1">
              <a:lnSpc>
                <a:spcPct val="69000"/>
              </a:lnSpc>
              <a:buClr>
                <a:srgbClr val="0D5A84"/>
              </a:buClr>
              <a:defRPr/>
            </a:pPr>
            <a:r>
              <a:rPr lang="en-US" altLang="en-US" sz="2400" dirty="0" smtClean="0">
                <a:latin typeface="+mj-lt"/>
              </a:rPr>
              <a:t>HAPAG-LLOYD decision expected in a few months  </a:t>
            </a:r>
          </a:p>
          <a:p>
            <a:pPr eaLnBrk="1" hangingPunct="1">
              <a:lnSpc>
                <a:spcPct val="69000"/>
              </a:lnSpc>
              <a:buClr>
                <a:srgbClr val="0D5A84"/>
              </a:buClr>
              <a:defRPr/>
            </a:pPr>
            <a:r>
              <a:rPr lang="en-US" altLang="en-US" sz="2400" dirty="0" smtClean="0">
                <a:latin typeface="+mj-lt"/>
              </a:rPr>
              <a:t>Higher box stacks in hold and on deck enable yards to built bigger ships without changing dimensions. By lifting the deckhouse  to ensure visibility, yards can create 11 tiers in the holds and 11 on deck. Only a matter of time before we see 12 tiers on deck.  </a:t>
            </a:r>
          </a:p>
          <a:p>
            <a:pPr eaLnBrk="1" hangingPunct="1">
              <a:lnSpc>
                <a:spcPct val="69000"/>
              </a:lnSpc>
              <a:buClr>
                <a:srgbClr val="0D5A84"/>
              </a:buClr>
              <a:defRPr/>
            </a:pPr>
            <a:r>
              <a:rPr lang="en-US" altLang="en-US" sz="2400" dirty="0" smtClean="0">
                <a:latin typeface="+mj-lt"/>
              </a:rPr>
              <a:t>ALL ARE RESTRICTED TO ASIA TO EUROPE TRADE  </a:t>
            </a:r>
          </a:p>
          <a:p>
            <a:pPr eaLnBrk="1" hangingPunct="1">
              <a:lnSpc>
                <a:spcPct val="69000"/>
              </a:lnSpc>
              <a:buClr>
                <a:srgbClr val="0D5A84"/>
              </a:buClr>
              <a:buFont typeface="Arial" panose="020B0604020202020204" pitchFamily="34" charset="0"/>
              <a:buNone/>
              <a:defRPr/>
            </a:pPr>
            <a:endParaRPr lang="en-US" altLang="en-US" sz="1200" dirty="0" smtClean="0">
              <a:latin typeface="Lato Light"/>
            </a:endParaRPr>
          </a:p>
          <a:p>
            <a:pPr eaLnBrk="1" hangingPunct="1">
              <a:lnSpc>
                <a:spcPct val="79000"/>
              </a:lnSpc>
              <a:buClr>
                <a:srgbClr val="0D5A84"/>
              </a:buClr>
              <a:buFont typeface="Arial" panose="020B0604020202020204" pitchFamily="34" charset="0"/>
              <a:buNone/>
              <a:defRPr/>
            </a:pPr>
            <a:endParaRPr lang="en-US" altLang="en-US" sz="1200" dirty="0" smtClean="0">
              <a:latin typeface="Lato Light"/>
            </a:endParaRPr>
          </a:p>
          <a:p>
            <a:pPr eaLnBrk="1" hangingPunct="1">
              <a:lnSpc>
                <a:spcPct val="79000"/>
              </a:lnSpc>
              <a:buClr>
                <a:srgbClr val="0D5A84"/>
              </a:buClr>
              <a:defRPr/>
            </a:pPr>
            <a:endParaRPr lang="en-US" altLang="en-US" sz="1500" dirty="0" smtClean="0">
              <a:latin typeface="Lato Light"/>
            </a:endParaRPr>
          </a:p>
        </p:txBody>
      </p:sp>
      <p:sp>
        <p:nvSpPr>
          <p:cNvPr id="5" name="Oval 4"/>
          <p:cNvSpPr/>
          <p:nvPr/>
        </p:nvSpPr>
        <p:spPr>
          <a:xfrm>
            <a:off x="7020272" y="1403648"/>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4098975661"/>
      </p:ext>
    </p:extLst>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83528"/>
            <a:ext cx="5803001" cy="6557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p:nvPr/>
        </p:nvSpPr>
        <p:spPr>
          <a:xfrm>
            <a:off x="7020272" y="1403648"/>
            <a:ext cx="1584176" cy="9452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2015</a:t>
            </a:r>
            <a:endParaRPr lang="en-US" dirty="0">
              <a:solidFill>
                <a:schemeClr val="tx1"/>
              </a:solidFill>
            </a:endParaRPr>
          </a:p>
        </p:txBody>
      </p:sp>
    </p:spTree>
    <p:extLst>
      <p:ext uri="{BB962C8B-B14F-4D97-AF65-F5344CB8AC3E}">
        <p14:creationId xmlns:p14="http://schemas.microsoft.com/office/powerpoint/2010/main" val="201218708"/>
      </p:ext>
    </p:extLst>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ndardPTPresentationtemplat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3195</TotalTime>
  <Words>1240</Words>
  <Application>Microsoft Office PowerPoint</Application>
  <PresentationFormat>如螢幕大小 (4:3)</PresentationFormat>
  <Paragraphs>266</Paragraphs>
  <Slides>41</Slides>
  <Notes>4</Notes>
  <HiddenSlides>0</HiddenSlides>
  <MMClips>0</MMClips>
  <ScaleCrop>false</ScaleCrop>
  <HeadingPairs>
    <vt:vector size="4" baseType="variant">
      <vt:variant>
        <vt:lpstr>佈景主題</vt:lpstr>
      </vt:variant>
      <vt:variant>
        <vt:i4>1</vt:i4>
      </vt:variant>
      <vt:variant>
        <vt:lpstr>投影片標題</vt:lpstr>
      </vt:variant>
      <vt:variant>
        <vt:i4>41</vt:i4>
      </vt:variant>
    </vt:vector>
  </HeadingPairs>
  <TitlesOfParts>
    <vt:vector size="42" baseType="lpstr">
      <vt:lpstr>StandardPTPresentationtemplate</vt:lpstr>
      <vt:lpstr>PowerPoint 簡報</vt:lpstr>
      <vt:lpstr>Who am I</vt:lpstr>
      <vt:lpstr>My destiny </vt:lpstr>
      <vt:lpstr>Who was here last year?</vt:lpstr>
      <vt:lpstr>Situation in 2014</vt:lpstr>
      <vt:lpstr>CHARTER RATES TRENDS</vt:lpstr>
      <vt:lpstr>NEWBUILDINGS</vt:lpstr>
      <vt:lpstr>MEGASHIPS ORDER BOOK</vt:lpstr>
      <vt:lpstr>PowerPoint 簡報</vt:lpstr>
      <vt:lpstr>IDLE FLEET &amp; SCRAPPING</vt:lpstr>
      <vt:lpstr>MARKET OUTLOOK</vt:lpstr>
      <vt:lpstr>RESULTS?</vt:lpstr>
      <vt:lpstr>AND THE BULK MARKET?</vt:lpstr>
      <vt:lpstr>PowerPoint 簡報</vt:lpstr>
      <vt:lpstr>PowerPoint 簡報</vt:lpstr>
      <vt:lpstr>PowerPoint 簡報</vt:lpstr>
      <vt:lpstr>PowerPoint 簡報</vt:lpstr>
      <vt:lpstr>WHAT TO EXPECT?</vt:lpstr>
      <vt:lpstr>PowerPoint 簡報</vt:lpstr>
      <vt:lpstr>PowerPoint 簡報</vt:lpstr>
      <vt:lpstr>PowerPoint 簡報</vt:lpstr>
      <vt:lpstr>PowerPoint 簡報</vt:lpstr>
      <vt:lpstr>SIMPLE:</vt:lpstr>
      <vt:lpstr>DON’T PANIC!!!!</vt:lpstr>
      <vt:lpstr>IT and SHIP MANAGEMENT A difficult wedding but a needed one </vt:lpstr>
      <vt:lpstr>Shipping has become tougher than it ever was</vt:lpstr>
      <vt:lpstr>WHAT TO DO THEN?</vt:lpstr>
      <vt:lpstr>WHAT TO DO THEN?</vt:lpstr>
      <vt:lpstr>Management and Control</vt:lpstr>
      <vt:lpstr>A basic mistake</vt:lpstr>
      <vt:lpstr>FACTS.....</vt:lpstr>
      <vt:lpstr>The cost of lack of control</vt:lpstr>
      <vt:lpstr>PowerPoint 簡報</vt:lpstr>
      <vt:lpstr>Is there a link? YES</vt:lpstr>
      <vt:lpstr>Where do shipping companies lose money</vt:lpstr>
      <vt:lpstr>Options 3…. Or is it a threat?</vt:lpstr>
      <vt:lpstr>NEED FOR RADICAL CHANGES</vt:lpstr>
      <vt:lpstr>Where?</vt:lpstr>
      <vt:lpstr>WE NEED TO CHANGE!</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MOL presentation</dc:subject>
  <dc:creator>Giampiero Soncini</dc:creator>
  <dc:description>Simple presentation shown at MOL meeting in Tokyo 2/09/10</dc:description>
  <cp:lastModifiedBy>ASUS</cp:lastModifiedBy>
  <cp:revision>212</cp:revision>
  <dcterms:created xsi:type="dcterms:W3CDTF">2008-04-21T07:28:43Z</dcterms:created>
  <dcterms:modified xsi:type="dcterms:W3CDTF">2016-05-31T04:04:01Z</dcterms:modified>
</cp:coreProperties>
</file>